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4630400" cy="8229600"/>
  <p:notesSz cx="8229600" cy="14630400"/>
  <p:embeddedFontLst>
    <p:embeddedFont>
      <p:font typeface="Unbounded"/>
      <p:regular r:id="rId31"/>
    </p:embeddedFont>
    <p:embeddedFont>
      <p:font typeface="Unbounded"/>
      <p:regular r:id="rId32"/>
    </p:embeddedFont>
    <p:embeddedFont>
      <p:font typeface="Open Sans"/>
      <p:regular r:id="rId33"/>
    </p:embeddedFont>
    <p:embeddedFont>
      <p:font typeface="Open Sans"/>
      <p:regular r:id="rId34"/>
    </p:embeddedFont>
    <p:embeddedFont>
      <p:font typeface="Open Sans"/>
      <p:regular r:id="rId35"/>
    </p:embeddedFont>
    <p:embeddedFont>
      <p:font typeface="Open Sans"/>
      <p:regular r:id="rId3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openxmlformats.org/officeDocument/2006/relationships/font" Target="fonts/font1.fntdata"/><Relationship Id="rId32" Type="http://schemas.openxmlformats.org/officeDocument/2006/relationships/font" Target="fonts/font2.fntdata"/><Relationship Id="rId33" Type="http://schemas.openxmlformats.org/officeDocument/2006/relationships/font" Target="fonts/font3.fntdata"/><Relationship Id="rId34" Type="http://schemas.openxmlformats.org/officeDocument/2006/relationships/font" Target="fonts/font4.fntdata"/><Relationship Id="rId35" Type="http://schemas.openxmlformats.org/officeDocument/2006/relationships/font" Target="fonts/font5.fntdata"/><Relationship Id="rId36"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DDF8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2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23.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25.xml"/><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719983"/>
            <a:ext cx="11975187" cy="708779"/>
          </a:xfrm>
          <a:prstGeom prst="rect">
            <a:avLst/>
          </a:prstGeom>
          <a:noFill/>
          <a:ln/>
        </p:spPr>
        <p:txBody>
          <a:bodyPr wrap="none" lIns="0" tIns="0" rIns="0" bIns="0" rtlCol="0" anchor="t"/>
          <a:lstStyle/>
          <a:p>
            <a:pPr indent="0" marL="0">
              <a:lnSpc>
                <a:spcPts val="5550"/>
              </a:lnSpc>
              <a:buNone/>
            </a:pPr>
            <a:r>
              <a:rPr lang="en-US" sz="4450" b="1" dirty="0">
                <a:solidFill>
                  <a:srgbClr val="204C8E"/>
                </a:solidFill>
                <a:latin typeface="Unbounded Bold" pitchFamily="34" charset="0"/>
                <a:ea typeface="Unbounded Bold" pitchFamily="34" charset="-122"/>
                <a:cs typeface="Unbounded Bold" pitchFamily="34" charset="-120"/>
              </a:rPr>
              <a:t>Credit Card Usage Segmentation.</a:t>
            </a:r>
            <a:endParaRPr lang="en-US" sz="4450" dirty="0"/>
          </a:p>
        </p:txBody>
      </p:sp>
      <p:sp>
        <p:nvSpPr>
          <p:cNvPr id="5" name="Text 2"/>
          <p:cNvSpPr/>
          <p:nvPr/>
        </p:nvSpPr>
        <p:spPr>
          <a:xfrm>
            <a:off x="793790" y="3768923"/>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This  presentation is focused on segmenting credit card users based on their spending patterns. By leveraging machine learning techniques, we aim to identify distinct customer segments and understand their behavior for targeted marketing and business optimization.</a:t>
            </a:r>
            <a:endParaRPr lang="en-US" sz="1750" dirty="0"/>
          </a:p>
        </p:txBody>
      </p:sp>
      <p:sp>
        <p:nvSpPr>
          <p:cNvPr id="6" name="Shape 3"/>
          <p:cNvSpPr/>
          <p:nvPr/>
        </p:nvSpPr>
        <p:spPr>
          <a:xfrm>
            <a:off x="793790" y="5129689"/>
            <a:ext cx="362903" cy="362903"/>
          </a:xfrm>
          <a:prstGeom prst="roundRect">
            <a:avLst>
              <a:gd name="adj" fmla="val 25194296"/>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01410" y="5137309"/>
            <a:ext cx="347663" cy="347663"/>
          </a:xfrm>
          <a:prstGeom prst="rect">
            <a:avLst/>
          </a:prstGeom>
        </p:spPr>
      </p:pic>
      <p:sp>
        <p:nvSpPr>
          <p:cNvPr id="8" name="Text 4"/>
          <p:cNvSpPr/>
          <p:nvPr/>
        </p:nvSpPr>
        <p:spPr>
          <a:xfrm>
            <a:off x="1270040" y="5112782"/>
            <a:ext cx="2168723" cy="396835"/>
          </a:xfrm>
          <a:prstGeom prst="rect">
            <a:avLst/>
          </a:prstGeom>
          <a:noFill/>
          <a:ln/>
        </p:spPr>
        <p:txBody>
          <a:bodyPr wrap="none" lIns="0" tIns="0" rIns="0" bIns="0" rtlCol="0" anchor="t"/>
          <a:lstStyle/>
          <a:p>
            <a:pPr algn="l" indent="0" marL="0">
              <a:lnSpc>
                <a:spcPts val="3100"/>
              </a:lnSpc>
              <a:buNone/>
            </a:pPr>
            <a:r>
              <a:rPr lang="en-US" sz="2200" b="1" dirty="0">
                <a:solidFill>
                  <a:srgbClr val="333F70"/>
                </a:solidFill>
                <a:latin typeface="Open Sans Bold" pitchFamily="34" charset="0"/>
                <a:ea typeface="Open Sans Bold" pitchFamily="34" charset="-122"/>
                <a:cs typeface="Open Sans Bold" pitchFamily="34" charset="-120"/>
              </a:rPr>
              <a:t>by Rishita Shah</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70933" y="2393156"/>
            <a:ext cx="5032534" cy="3443168"/>
          </a:xfrm>
          <a:prstGeom prst="rect">
            <a:avLst/>
          </a:prstGeom>
        </p:spPr>
      </p:pic>
      <p:sp>
        <p:nvSpPr>
          <p:cNvPr id="4" name="Text 0"/>
          <p:cNvSpPr/>
          <p:nvPr/>
        </p:nvSpPr>
        <p:spPr>
          <a:xfrm>
            <a:off x="635079" y="499824"/>
            <a:ext cx="7873841" cy="1133951"/>
          </a:xfrm>
          <a:prstGeom prst="rect">
            <a:avLst/>
          </a:prstGeom>
          <a:noFill/>
          <a:ln/>
        </p:spPr>
        <p:txBody>
          <a:bodyPr wrap="square" lIns="0" tIns="0" rIns="0" bIns="0" rtlCol="0" anchor="t"/>
          <a:lstStyle/>
          <a:p>
            <a:pPr indent="0" marL="0">
              <a:lnSpc>
                <a:spcPts val="4450"/>
              </a:lnSpc>
              <a:buNone/>
            </a:pPr>
            <a:r>
              <a:rPr lang="en-US" sz="3550" b="1" dirty="0">
                <a:solidFill>
                  <a:srgbClr val="204C8E"/>
                </a:solidFill>
                <a:latin typeface="Unbounded Bold" pitchFamily="34" charset="0"/>
                <a:ea typeface="Unbounded Bold" pitchFamily="34" charset="-122"/>
                <a:cs typeface="Unbounded Bold" pitchFamily="34" charset="-120"/>
              </a:rPr>
              <a:t>Data Collection and Preprocessing.</a:t>
            </a:r>
            <a:endParaRPr lang="en-US" sz="3550" dirty="0"/>
          </a:p>
        </p:txBody>
      </p:sp>
      <p:sp>
        <p:nvSpPr>
          <p:cNvPr id="5" name="Shape 1"/>
          <p:cNvSpPr/>
          <p:nvPr/>
        </p:nvSpPr>
        <p:spPr>
          <a:xfrm>
            <a:off x="895826" y="1905952"/>
            <a:ext cx="22860" cy="5823823"/>
          </a:xfrm>
          <a:prstGeom prst="roundRect">
            <a:avLst>
              <a:gd name="adj" fmla="val 333407"/>
            </a:avLst>
          </a:prstGeom>
          <a:solidFill>
            <a:srgbClr val="BCDBD4"/>
          </a:solidFill>
          <a:ln/>
        </p:spPr>
      </p:sp>
      <p:sp>
        <p:nvSpPr>
          <p:cNvPr id="6" name="Shape 2"/>
          <p:cNvSpPr/>
          <p:nvPr/>
        </p:nvSpPr>
        <p:spPr>
          <a:xfrm>
            <a:off x="1088529" y="2302669"/>
            <a:ext cx="635079" cy="22860"/>
          </a:xfrm>
          <a:prstGeom prst="roundRect">
            <a:avLst>
              <a:gd name="adj" fmla="val 333407"/>
            </a:avLst>
          </a:prstGeom>
          <a:solidFill>
            <a:srgbClr val="BCDBD4"/>
          </a:solidFill>
          <a:ln/>
        </p:spPr>
      </p:sp>
      <p:sp>
        <p:nvSpPr>
          <p:cNvPr id="7" name="Shape 3"/>
          <p:cNvSpPr/>
          <p:nvPr/>
        </p:nvSpPr>
        <p:spPr>
          <a:xfrm>
            <a:off x="703124" y="2110026"/>
            <a:ext cx="408265" cy="408265"/>
          </a:xfrm>
          <a:prstGeom prst="roundRect">
            <a:avLst>
              <a:gd name="adj" fmla="val 18668"/>
            </a:avLst>
          </a:prstGeom>
          <a:solidFill>
            <a:srgbClr val="D6F5EE"/>
          </a:solidFill>
          <a:ln w="7620">
            <a:solidFill>
              <a:srgbClr val="BCDBD4"/>
            </a:solidFill>
            <a:prstDash val="solid"/>
          </a:ln>
        </p:spPr>
      </p:sp>
      <p:sp>
        <p:nvSpPr>
          <p:cNvPr id="8" name="Text 4"/>
          <p:cNvSpPr/>
          <p:nvPr/>
        </p:nvSpPr>
        <p:spPr>
          <a:xfrm>
            <a:off x="836474" y="2178010"/>
            <a:ext cx="141565" cy="272177"/>
          </a:xfrm>
          <a:prstGeom prst="rect">
            <a:avLst/>
          </a:prstGeom>
          <a:noFill/>
          <a:ln/>
        </p:spPr>
        <p:txBody>
          <a:bodyPr wrap="none" lIns="0" tIns="0" rIns="0" bIns="0" rtlCol="0" anchor="t"/>
          <a:lstStyle/>
          <a:p>
            <a:pPr algn="ctr" indent="0" marL="0">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1</a:t>
            </a:r>
            <a:endParaRPr lang="en-US" sz="2100" dirty="0"/>
          </a:p>
        </p:txBody>
      </p:sp>
      <p:sp>
        <p:nvSpPr>
          <p:cNvPr id="9" name="Text 5"/>
          <p:cNvSpPr/>
          <p:nvPr/>
        </p:nvSpPr>
        <p:spPr>
          <a:xfrm>
            <a:off x="1905238" y="2087404"/>
            <a:ext cx="2722007" cy="340162"/>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Data  Sources</a:t>
            </a:r>
            <a:endParaRPr lang="en-US" sz="2100" dirty="0"/>
          </a:p>
        </p:txBody>
      </p:sp>
      <p:sp>
        <p:nvSpPr>
          <p:cNvPr id="10" name="Text 6"/>
          <p:cNvSpPr/>
          <p:nvPr/>
        </p:nvSpPr>
        <p:spPr>
          <a:xfrm>
            <a:off x="1905238" y="2536388"/>
            <a:ext cx="6603683" cy="580549"/>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Collect credit card transaction data from various sources, such as transaction logs, customer profiles, and marketing databases.</a:t>
            </a:r>
            <a:endParaRPr lang="en-US" sz="1400" dirty="0"/>
          </a:p>
        </p:txBody>
      </p:sp>
      <p:sp>
        <p:nvSpPr>
          <p:cNvPr id="11" name="Shape 7"/>
          <p:cNvSpPr/>
          <p:nvPr/>
        </p:nvSpPr>
        <p:spPr>
          <a:xfrm>
            <a:off x="1088529" y="3876556"/>
            <a:ext cx="635079" cy="22860"/>
          </a:xfrm>
          <a:prstGeom prst="roundRect">
            <a:avLst>
              <a:gd name="adj" fmla="val 333407"/>
            </a:avLst>
          </a:prstGeom>
          <a:solidFill>
            <a:srgbClr val="BCDBD4"/>
          </a:solidFill>
          <a:ln/>
        </p:spPr>
      </p:sp>
      <p:sp>
        <p:nvSpPr>
          <p:cNvPr id="12" name="Shape 8"/>
          <p:cNvSpPr/>
          <p:nvPr/>
        </p:nvSpPr>
        <p:spPr>
          <a:xfrm>
            <a:off x="703124" y="3683913"/>
            <a:ext cx="408265" cy="408265"/>
          </a:xfrm>
          <a:prstGeom prst="roundRect">
            <a:avLst>
              <a:gd name="adj" fmla="val 18668"/>
            </a:avLst>
          </a:prstGeom>
          <a:solidFill>
            <a:srgbClr val="D6F5EE"/>
          </a:solidFill>
          <a:ln w="7620">
            <a:solidFill>
              <a:srgbClr val="BCDBD4"/>
            </a:solidFill>
            <a:prstDash val="solid"/>
          </a:ln>
        </p:spPr>
      </p:sp>
      <p:sp>
        <p:nvSpPr>
          <p:cNvPr id="13" name="Text 9"/>
          <p:cNvSpPr/>
          <p:nvPr/>
        </p:nvSpPr>
        <p:spPr>
          <a:xfrm>
            <a:off x="793611" y="3751898"/>
            <a:ext cx="227290" cy="272177"/>
          </a:xfrm>
          <a:prstGeom prst="rect">
            <a:avLst/>
          </a:prstGeom>
          <a:noFill/>
          <a:ln/>
        </p:spPr>
        <p:txBody>
          <a:bodyPr wrap="none" lIns="0" tIns="0" rIns="0" bIns="0" rtlCol="0" anchor="t"/>
          <a:lstStyle/>
          <a:p>
            <a:pPr algn="ctr" indent="0" marL="0">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2</a:t>
            </a:r>
            <a:endParaRPr lang="en-US" sz="2100" dirty="0"/>
          </a:p>
        </p:txBody>
      </p:sp>
      <p:sp>
        <p:nvSpPr>
          <p:cNvPr id="14" name="Text 10"/>
          <p:cNvSpPr/>
          <p:nvPr/>
        </p:nvSpPr>
        <p:spPr>
          <a:xfrm>
            <a:off x="1905238" y="3661291"/>
            <a:ext cx="2722007" cy="340162"/>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Data Cleaning</a:t>
            </a:r>
            <a:endParaRPr lang="en-US" sz="2100" dirty="0"/>
          </a:p>
        </p:txBody>
      </p:sp>
      <p:sp>
        <p:nvSpPr>
          <p:cNvPr id="15" name="Text 11"/>
          <p:cNvSpPr/>
          <p:nvPr/>
        </p:nvSpPr>
        <p:spPr>
          <a:xfrm>
            <a:off x="1905238" y="4110276"/>
            <a:ext cx="6603683" cy="580549"/>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Remove inconsistencies, missing values, and outliers to ensure data quality and accuracy.</a:t>
            </a:r>
            <a:endParaRPr lang="en-US" sz="1400" dirty="0"/>
          </a:p>
        </p:txBody>
      </p:sp>
      <p:sp>
        <p:nvSpPr>
          <p:cNvPr id="16" name="Shape 12"/>
          <p:cNvSpPr/>
          <p:nvPr/>
        </p:nvSpPr>
        <p:spPr>
          <a:xfrm>
            <a:off x="1088529" y="5450443"/>
            <a:ext cx="635079" cy="22860"/>
          </a:xfrm>
          <a:prstGeom prst="roundRect">
            <a:avLst>
              <a:gd name="adj" fmla="val 333407"/>
            </a:avLst>
          </a:prstGeom>
          <a:solidFill>
            <a:srgbClr val="BCDBD4"/>
          </a:solidFill>
          <a:ln/>
        </p:spPr>
      </p:sp>
      <p:sp>
        <p:nvSpPr>
          <p:cNvPr id="17" name="Shape 13"/>
          <p:cNvSpPr/>
          <p:nvPr/>
        </p:nvSpPr>
        <p:spPr>
          <a:xfrm>
            <a:off x="703124" y="5257800"/>
            <a:ext cx="408265" cy="408265"/>
          </a:xfrm>
          <a:prstGeom prst="roundRect">
            <a:avLst>
              <a:gd name="adj" fmla="val 18668"/>
            </a:avLst>
          </a:prstGeom>
          <a:solidFill>
            <a:srgbClr val="D6F5EE"/>
          </a:solidFill>
          <a:ln w="7620">
            <a:solidFill>
              <a:srgbClr val="BCDBD4"/>
            </a:solidFill>
            <a:prstDash val="solid"/>
          </a:ln>
        </p:spPr>
      </p:sp>
      <p:sp>
        <p:nvSpPr>
          <p:cNvPr id="18" name="Text 14"/>
          <p:cNvSpPr/>
          <p:nvPr/>
        </p:nvSpPr>
        <p:spPr>
          <a:xfrm>
            <a:off x="793016" y="5325785"/>
            <a:ext cx="228362" cy="272177"/>
          </a:xfrm>
          <a:prstGeom prst="rect">
            <a:avLst/>
          </a:prstGeom>
          <a:noFill/>
          <a:ln/>
        </p:spPr>
        <p:txBody>
          <a:bodyPr wrap="none" lIns="0" tIns="0" rIns="0" bIns="0" rtlCol="0" anchor="t"/>
          <a:lstStyle/>
          <a:p>
            <a:pPr algn="ctr" indent="0" marL="0">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3</a:t>
            </a:r>
            <a:endParaRPr lang="en-US" sz="2100" dirty="0"/>
          </a:p>
        </p:txBody>
      </p:sp>
      <p:sp>
        <p:nvSpPr>
          <p:cNvPr id="19" name="Text 15"/>
          <p:cNvSpPr/>
          <p:nvPr/>
        </p:nvSpPr>
        <p:spPr>
          <a:xfrm>
            <a:off x="1905238" y="5235178"/>
            <a:ext cx="3672007" cy="340162"/>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Data Transformation</a:t>
            </a:r>
            <a:endParaRPr lang="en-US" sz="2100" dirty="0"/>
          </a:p>
        </p:txBody>
      </p:sp>
      <p:sp>
        <p:nvSpPr>
          <p:cNvPr id="20" name="Text 16"/>
          <p:cNvSpPr/>
          <p:nvPr/>
        </p:nvSpPr>
        <p:spPr>
          <a:xfrm>
            <a:off x="1905238" y="5684163"/>
            <a:ext cx="6603683" cy="580549"/>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Transform raw data into a format suitable for analysis, such as normalization, scaling, and encoding categorical variables.</a:t>
            </a:r>
            <a:endParaRPr lang="en-US" sz="1400" dirty="0"/>
          </a:p>
        </p:txBody>
      </p:sp>
      <p:sp>
        <p:nvSpPr>
          <p:cNvPr id="21" name="Shape 17"/>
          <p:cNvSpPr/>
          <p:nvPr/>
        </p:nvSpPr>
        <p:spPr>
          <a:xfrm>
            <a:off x="1088529" y="7024330"/>
            <a:ext cx="635079" cy="22860"/>
          </a:xfrm>
          <a:prstGeom prst="roundRect">
            <a:avLst>
              <a:gd name="adj" fmla="val 333407"/>
            </a:avLst>
          </a:prstGeom>
          <a:solidFill>
            <a:srgbClr val="BCDBD4"/>
          </a:solidFill>
          <a:ln/>
        </p:spPr>
      </p:sp>
      <p:sp>
        <p:nvSpPr>
          <p:cNvPr id="22" name="Shape 18"/>
          <p:cNvSpPr/>
          <p:nvPr/>
        </p:nvSpPr>
        <p:spPr>
          <a:xfrm>
            <a:off x="703124" y="6831687"/>
            <a:ext cx="408265" cy="408265"/>
          </a:xfrm>
          <a:prstGeom prst="roundRect">
            <a:avLst>
              <a:gd name="adj" fmla="val 18668"/>
            </a:avLst>
          </a:prstGeom>
          <a:solidFill>
            <a:srgbClr val="D6F5EE"/>
          </a:solidFill>
          <a:ln w="7620">
            <a:solidFill>
              <a:srgbClr val="BCDBD4"/>
            </a:solidFill>
            <a:prstDash val="solid"/>
          </a:ln>
        </p:spPr>
      </p:sp>
      <p:sp>
        <p:nvSpPr>
          <p:cNvPr id="23" name="Text 19"/>
          <p:cNvSpPr/>
          <p:nvPr/>
        </p:nvSpPr>
        <p:spPr>
          <a:xfrm>
            <a:off x="790039" y="6899672"/>
            <a:ext cx="234434" cy="272177"/>
          </a:xfrm>
          <a:prstGeom prst="rect">
            <a:avLst/>
          </a:prstGeom>
          <a:noFill/>
          <a:ln/>
        </p:spPr>
        <p:txBody>
          <a:bodyPr wrap="none" lIns="0" tIns="0" rIns="0" bIns="0" rtlCol="0" anchor="t"/>
          <a:lstStyle/>
          <a:p>
            <a:pPr algn="ctr" indent="0" marL="0">
              <a:lnSpc>
                <a:spcPts val="2100"/>
              </a:lnSpc>
              <a:buNone/>
            </a:pPr>
            <a:r>
              <a:rPr lang="en-US" sz="2100" b="1" dirty="0">
                <a:solidFill>
                  <a:srgbClr val="333F70"/>
                </a:solidFill>
                <a:latin typeface="Unbounded Bold" pitchFamily="34" charset="0"/>
                <a:ea typeface="Unbounded Bold" pitchFamily="34" charset="-122"/>
                <a:cs typeface="Unbounded Bold" pitchFamily="34" charset="-120"/>
              </a:rPr>
              <a:t>4</a:t>
            </a:r>
            <a:endParaRPr lang="en-US" sz="2100" dirty="0"/>
          </a:p>
        </p:txBody>
      </p:sp>
      <p:sp>
        <p:nvSpPr>
          <p:cNvPr id="24" name="Text 20"/>
          <p:cNvSpPr/>
          <p:nvPr/>
        </p:nvSpPr>
        <p:spPr>
          <a:xfrm>
            <a:off x="1905238" y="6809065"/>
            <a:ext cx="3443049" cy="340162"/>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Feature Engineering</a:t>
            </a:r>
            <a:endParaRPr lang="en-US" sz="2100" dirty="0"/>
          </a:p>
        </p:txBody>
      </p:sp>
      <p:sp>
        <p:nvSpPr>
          <p:cNvPr id="25" name="Text 21"/>
          <p:cNvSpPr/>
          <p:nvPr/>
        </p:nvSpPr>
        <p:spPr>
          <a:xfrm>
            <a:off x="1905238" y="7258050"/>
            <a:ext cx="6603683" cy="290274"/>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Create new features from existing ones to improve model performance.</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59913" y="2546152"/>
            <a:ext cx="4966454" cy="3137178"/>
          </a:xfrm>
          <a:prstGeom prst="rect">
            <a:avLst/>
          </a:prstGeom>
        </p:spPr>
      </p:pic>
      <p:sp>
        <p:nvSpPr>
          <p:cNvPr id="4" name="Text 0"/>
          <p:cNvSpPr/>
          <p:nvPr/>
        </p:nvSpPr>
        <p:spPr>
          <a:xfrm>
            <a:off x="6214229" y="706874"/>
            <a:ext cx="7688342" cy="1299686"/>
          </a:xfrm>
          <a:prstGeom prst="rect">
            <a:avLst/>
          </a:prstGeom>
          <a:noFill/>
          <a:ln/>
        </p:spPr>
        <p:txBody>
          <a:bodyPr wrap="square" lIns="0" tIns="0" rIns="0" bIns="0" rtlCol="0" anchor="t"/>
          <a:lstStyle/>
          <a:p>
            <a:pPr indent="0" marL="0">
              <a:lnSpc>
                <a:spcPts val="5100"/>
              </a:lnSpc>
              <a:buNone/>
            </a:pPr>
            <a:r>
              <a:rPr lang="en-US" sz="4050" b="1" dirty="0">
                <a:solidFill>
                  <a:srgbClr val="204C8E"/>
                </a:solidFill>
                <a:latin typeface="Unbounded Bold" pitchFamily="34" charset="0"/>
                <a:ea typeface="Unbounded Bold" pitchFamily="34" charset="-122"/>
                <a:cs typeface="Unbounded Bold" pitchFamily="34" charset="-120"/>
              </a:rPr>
              <a:t>Data cleaning and Outlier Handling :</a:t>
            </a:r>
            <a:pPr indent="0" marL="0">
              <a:lnSpc>
                <a:spcPts val="5100"/>
              </a:lnSpc>
              <a:buNone/>
            </a:pPr>
            <a:r>
              <a:rPr lang="en-US" sz="4050" b="1" dirty="0">
                <a:solidFill>
                  <a:srgbClr val="333F70"/>
                </a:solidFill>
                <a:latin typeface="Unbounded Bold" pitchFamily="34" charset="0"/>
                <a:ea typeface="Unbounded Bold" pitchFamily="34" charset="-122"/>
                <a:cs typeface="Unbounded Bold" pitchFamily="34" charset="-120"/>
              </a:rPr>
              <a:t> </a:t>
            </a:r>
            <a:endParaRPr lang="en-US" sz="4050" dirty="0"/>
          </a:p>
        </p:txBody>
      </p:sp>
      <p:sp>
        <p:nvSpPr>
          <p:cNvPr id="5" name="Text 1"/>
          <p:cNvSpPr/>
          <p:nvPr/>
        </p:nvSpPr>
        <p:spPr>
          <a:xfrm>
            <a:off x="6214229" y="2318385"/>
            <a:ext cx="4159091" cy="519827"/>
          </a:xfrm>
          <a:prstGeom prst="rect">
            <a:avLst/>
          </a:prstGeom>
          <a:noFill/>
          <a:ln/>
        </p:spPr>
        <p:txBody>
          <a:bodyPr wrap="none" lIns="0" tIns="0" rIns="0" bIns="0" rtlCol="0" anchor="t"/>
          <a:lstStyle/>
          <a:p>
            <a:pPr indent="0" marL="0">
              <a:lnSpc>
                <a:spcPts val="4050"/>
              </a:lnSpc>
              <a:buNone/>
            </a:pPr>
            <a:r>
              <a:rPr lang="en-US" sz="3250" b="1" dirty="0">
                <a:solidFill>
                  <a:srgbClr val="204C8E"/>
                </a:solidFill>
                <a:latin typeface="Unbounded Bold" pitchFamily="34" charset="0"/>
                <a:ea typeface="Unbounded Bold" pitchFamily="34" charset="-122"/>
                <a:cs typeface="Unbounded Bold" pitchFamily="34" charset="-120"/>
              </a:rPr>
              <a:t>Customer Data</a:t>
            </a:r>
            <a:endParaRPr lang="en-US" sz="3250" dirty="0"/>
          </a:p>
        </p:txBody>
      </p:sp>
      <p:sp>
        <p:nvSpPr>
          <p:cNvPr id="6" name="Text 2"/>
          <p:cNvSpPr/>
          <p:nvPr/>
        </p:nvSpPr>
        <p:spPr>
          <a:xfrm>
            <a:off x="6214229" y="3150037"/>
            <a:ext cx="7688342" cy="166389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Data cleaning and outlier handling are crucial steps in any data analysis project, as they ensure the accuracy, reliability, and validity of the results. By removing inconsistencies, missing values, and outliers, we can obtain a clean and consistent dataset that provides a more accurate representation of the underlying patterns and trends.</a:t>
            </a:r>
            <a:endParaRPr lang="en-US" sz="1600" dirty="0"/>
          </a:p>
        </p:txBody>
      </p:sp>
      <p:sp>
        <p:nvSpPr>
          <p:cNvPr id="7" name="Text 3"/>
          <p:cNvSpPr/>
          <p:nvPr/>
        </p:nvSpPr>
        <p:spPr>
          <a:xfrm>
            <a:off x="6214229" y="4886682"/>
            <a:ext cx="7688342" cy="1331119"/>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The credit card usage dataset contains 8,950 records, representing individual customers' financial behavior. Each record includes attributes like balance, purchases, credit limit, payment history, purchase frequency, cash advances, and account tenure. </a:t>
            </a:r>
            <a:endParaRPr lang="en-US" sz="1600" dirty="0"/>
          </a:p>
        </p:txBody>
      </p:sp>
      <p:sp>
        <p:nvSpPr>
          <p:cNvPr id="8" name="Text 4"/>
          <p:cNvSpPr/>
          <p:nvPr/>
        </p:nvSpPr>
        <p:spPr>
          <a:xfrm>
            <a:off x="6214229" y="6290548"/>
            <a:ext cx="7688342" cy="665559"/>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These attributes provide a comprehensive overview of customer financial activity, enabling us to develop a robust segmentation model.</a:t>
            </a:r>
            <a:endParaRPr lang="en-US" sz="1600" dirty="0"/>
          </a:p>
        </p:txBody>
      </p:sp>
      <p:sp>
        <p:nvSpPr>
          <p:cNvPr id="9" name="Text 5"/>
          <p:cNvSpPr/>
          <p:nvPr/>
        </p:nvSpPr>
        <p:spPr>
          <a:xfrm>
            <a:off x="6214229" y="7189946"/>
            <a:ext cx="7688342" cy="332780"/>
          </a:xfrm>
          <a:prstGeom prst="rect">
            <a:avLst/>
          </a:prstGeom>
          <a:noFill/>
          <a:ln/>
        </p:spPr>
        <p:txBody>
          <a:bodyPr wrap="none" lIns="0" tIns="0" rIns="0" bIns="0" rtlCol="0" anchor="t"/>
          <a:lstStyle/>
          <a:p>
            <a:pPr indent="0" marL="0">
              <a:lnSpc>
                <a:spcPts val="2600"/>
              </a:lnSpc>
              <a:buNone/>
            </a:pP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806529"/>
            <a:ext cx="13042821" cy="1133951"/>
          </a:xfrm>
          <a:prstGeom prst="rect">
            <a:avLst/>
          </a:prstGeom>
          <a:noFill/>
          <a:ln/>
        </p:spPr>
        <p:txBody>
          <a:bodyPr wrap="square" lIns="0" tIns="0" rIns="0" bIns="0" rtlCol="0" anchor="t"/>
          <a:lstStyle/>
          <a:p>
            <a:pPr indent="0" marL="0">
              <a:lnSpc>
                <a:spcPts val="4450"/>
              </a:lnSpc>
              <a:buNone/>
            </a:pPr>
            <a:r>
              <a:rPr lang="en-US" sz="3550" b="1" dirty="0">
                <a:solidFill>
                  <a:srgbClr val="204C8E"/>
                </a:solidFill>
                <a:latin typeface="Unbounded Bold" pitchFamily="34" charset="0"/>
                <a:ea typeface="Unbounded Bold" pitchFamily="34" charset="-122"/>
                <a:cs typeface="Unbounded Bold" pitchFamily="34" charset="-120"/>
              </a:rPr>
              <a:t>Data Cleaning and Outlier Handling  : Customer data</a:t>
            </a:r>
            <a:endParaRPr lang="en-US" sz="3550" dirty="0"/>
          </a:p>
        </p:txBody>
      </p:sp>
      <p:sp>
        <p:nvSpPr>
          <p:cNvPr id="5" name="Text 2"/>
          <p:cNvSpPr/>
          <p:nvPr/>
        </p:nvSpPr>
        <p:spPr>
          <a:xfrm>
            <a:off x="793790" y="2195632"/>
            <a:ext cx="13042821" cy="453509"/>
          </a:xfrm>
          <a:prstGeom prst="rect">
            <a:avLst/>
          </a:prstGeom>
          <a:noFill/>
          <a:ln/>
        </p:spPr>
        <p:txBody>
          <a:bodyPr wrap="none" lIns="0" tIns="0" rIns="0" bIns="0" rtlCol="0" anchor="t"/>
          <a:lstStyle/>
          <a:p>
            <a:pPr indent="0" marL="0">
              <a:lnSpc>
                <a:spcPts val="3550"/>
              </a:lnSpc>
              <a:buNone/>
            </a:pPr>
            <a:r>
              <a:rPr lang="en-US" sz="2200" b="1" dirty="0">
                <a:solidFill>
                  <a:srgbClr val="333F70"/>
                </a:solidFill>
                <a:latin typeface="Open Sans" pitchFamily="34" charset="0"/>
                <a:ea typeface="Open Sans" pitchFamily="34" charset="-122"/>
                <a:cs typeface="Open Sans" pitchFamily="34" charset="-120"/>
              </a:rPr>
              <a:t>Missing Values :</a:t>
            </a:r>
            <a:endParaRPr lang="en-US" sz="2200" dirty="0"/>
          </a:p>
        </p:txBody>
      </p:sp>
      <p:sp>
        <p:nvSpPr>
          <p:cNvPr id="6" name="Text 3"/>
          <p:cNvSpPr/>
          <p:nvPr/>
        </p:nvSpPr>
        <p:spPr>
          <a:xfrm>
            <a:off x="793790" y="290429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u="sng" dirty="0">
                <a:solidFill>
                  <a:srgbClr val="333F70"/>
                </a:solidFill>
                <a:latin typeface="Open Sans" pitchFamily="34" charset="0"/>
                <a:ea typeface="Open Sans" pitchFamily="34" charset="-122"/>
                <a:cs typeface="Open Sans" pitchFamily="34" charset="-120"/>
              </a:rPr>
              <a:t>CREDIT_LIMIT </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1 missing value .</a:t>
            </a:r>
            <a:endParaRPr lang="en-US" sz="1750" dirty="0"/>
          </a:p>
        </p:txBody>
      </p:sp>
      <p:sp>
        <p:nvSpPr>
          <p:cNvPr id="7" name="Text 4"/>
          <p:cNvSpPr/>
          <p:nvPr/>
        </p:nvSpPr>
        <p:spPr>
          <a:xfrm>
            <a:off x="793790" y="334649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u="sng" dirty="0">
                <a:solidFill>
                  <a:srgbClr val="333F70"/>
                </a:solidFill>
                <a:latin typeface="Open Sans" pitchFamily="34" charset="0"/>
                <a:ea typeface="Open Sans" pitchFamily="34" charset="-122"/>
                <a:cs typeface="Open Sans" pitchFamily="34" charset="-120"/>
              </a:rPr>
              <a:t>MINIMUM_PAYMENTS</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 313 missing values .</a:t>
            </a:r>
            <a:endParaRPr lang="en-US" sz="1750" dirty="0"/>
          </a:p>
        </p:txBody>
      </p:sp>
      <p:sp>
        <p:nvSpPr>
          <p:cNvPr id="8" name="Text 5"/>
          <p:cNvSpPr/>
          <p:nvPr/>
        </p:nvSpPr>
        <p:spPr>
          <a:xfrm>
            <a:off x="793790" y="3964543"/>
            <a:ext cx="13042821" cy="453509"/>
          </a:xfrm>
          <a:prstGeom prst="rect">
            <a:avLst/>
          </a:prstGeom>
          <a:noFill/>
          <a:ln/>
        </p:spPr>
        <p:txBody>
          <a:bodyPr wrap="none" lIns="0" tIns="0" rIns="0" bIns="0" rtlCol="0" anchor="t"/>
          <a:lstStyle/>
          <a:p>
            <a:pPr indent="0" marL="0">
              <a:lnSpc>
                <a:spcPts val="3550"/>
              </a:lnSpc>
              <a:buNone/>
            </a:pPr>
            <a:r>
              <a:rPr lang="en-US" sz="2200" b="1" dirty="0">
                <a:solidFill>
                  <a:srgbClr val="333F70"/>
                </a:solidFill>
                <a:latin typeface="Open Sans" pitchFamily="34" charset="0"/>
                <a:ea typeface="Open Sans" pitchFamily="34" charset="-122"/>
                <a:cs typeface="Open Sans" pitchFamily="34" charset="-120"/>
              </a:rPr>
              <a:t>Fix : </a:t>
            </a:r>
            <a:endParaRPr lang="en-US" sz="2200" dirty="0"/>
          </a:p>
        </p:txBody>
      </p:sp>
      <p:sp>
        <p:nvSpPr>
          <p:cNvPr id="9" name="Text 6"/>
          <p:cNvSpPr/>
          <p:nvPr/>
        </p:nvSpPr>
        <p:spPr>
          <a:xfrm>
            <a:off x="793790" y="467320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u="sng" dirty="0">
                <a:solidFill>
                  <a:srgbClr val="333F70"/>
                </a:solidFill>
                <a:latin typeface="Open Sans" pitchFamily="34" charset="0"/>
                <a:ea typeface="Open Sans" pitchFamily="34" charset="-122"/>
                <a:cs typeface="Open Sans" pitchFamily="34" charset="-120"/>
              </a:rPr>
              <a:t>Mean Imputation</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 Replace missing </a:t>
            </a:r>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CREDIT_LIMIT</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with the mean of the column .</a:t>
            </a:r>
            <a:endParaRPr lang="en-US" sz="1750" dirty="0"/>
          </a:p>
        </p:txBody>
      </p:sp>
      <p:sp>
        <p:nvSpPr>
          <p:cNvPr id="10" name="Text 7"/>
          <p:cNvSpPr/>
          <p:nvPr/>
        </p:nvSpPr>
        <p:spPr>
          <a:xfrm>
            <a:off x="793790" y="511540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u="sng" dirty="0">
                <a:solidFill>
                  <a:srgbClr val="333F70"/>
                </a:solidFill>
                <a:latin typeface="Open Sans" pitchFamily="34" charset="0"/>
                <a:ea typeface="Open Sans" pitchFamily="34" charset="-122"/>
                <a:cs typeface="Open Sans" pitchFamily="34" charset="-120"/>
              </a:rPr>
              <a:t>Median Imputation</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 Replace missing </a:t>
            </a:r>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MINIMUM_PAYMENTS</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with the median of the column .</a:t>
            </a:r>
            <a:endParaRPr lang="en-US" sz="1750" dirty="0"/>
          </a:p>
        </p:txBody>
      </p:sp>
      <p:sp>
        <p:nvSpPr>
          <p:cNvPr id="11" name="Text 8"/>
          <p:cNvSpPr/>
          <p:nvPr/>
        </p:nvSpPr>
        <p:spPr>
          <a:xfrm>
            <a:off x="793790" y="5733455"/>
            <a:ext cx="13042821" cy="453509"/>
          </a:xfrm>
          <a:prstGeom prst="rect">
            <a:avLst/>
          </a:prstGeom>
          <a:noFill/>
          <a:ln/>
        </p:spPr>
        <p:txBody>
          <a:bodyPr wrap="none" lIns="0" tIns="0" rIns="0" bIns="0" rtlCol="0" anchor="t"/>
          <a:lstStyle/>
          <a:p>
            <a:pPr indent="0" marL="0">
              <a:lnSpc>
                <a:spcPts val="3550"/>
              </a:lnSpc>
              <a:buNone/>
            </a:pPr>
            <a:r>
              <a:rPr lang="en-US" sz="2200" b="1" dirty="0">
                <a:solidFill>
                  <a:srgbClr val="333F70"/>
                </a:solidFill>
                <a:latin typeface="Open Sans" pitchFamily="34" charset="0"/>
                <a:ea typeface="Open Sans" pitchFamily="34" charset="-122"/>
                <a:cs typeface="Open Sans" pitchFamily="34" charset="-120"/>
              </a:rPr>
              <a:t>Duplicates </a:t>
            </a:r>
            <a:pPr indent="0" marL="0">
              <a:lnSpc>
                <a:spcPts val="3550"/>
              </a:lnSpc>
              <a:buNone/>
            </a:pPr>
            <a:r>
              <a:rPr lang="en-US" sz="2200" dirty="0">
                <a:solidFill>
                  <a:srgbClr val="333F70"/>
                </a:solidFill>
                <a:latin typeface="Open Sans" pitchFamily="34" charset="0"/>
                <a:ea typeface="Open Sans" pitchFamily="34" charset="-122"/>
                <a:cs typeface="Open Sans" pitchFamily="34" charset="-120"/>
              </a:rPr>
              <a:t>:</a:t>
            </a:r>
            <a:endParaRPr lang="en-US" sz="2200" dirty="0"/>
          </a:p>
        </p:txBody>
      </p:sp>
      <p:sp>
        <p:nvSpPr>
          <p:cNvPr id="12" name="Text 9"/>
          <p:cNvSpPr/>
          <p:nvPr/>
        </p:nvSpPr>
        <p:spPr>
          <a:xfrm>
            <a:off x="793790" y="6442115"/>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No duplicates found in the datasets .</a:t>
            </a:r>
            <a:endParaRPr lang="en-US" sz="1750" dirty="0"/>
          </a:p>
        </p:txBody>
      </p:sp>
      <p:sp>
        <p:nvSpPr>
          <p:cNvPr id="13" name="Text 10"/>
          <p:cNvSpPr/>
          <p:nvPr/>
        </p:nvSpPr>
        <p:spPr>
          <a:xfrm>
            <a:off x="793790" y="7060168"/>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3674" y="2030611"/>
            <a:ext cx="4986933" cy="4168259"/>
          </a:xfrm>
          <a:prstGeom prst="rect">
            <a:avLst/>
          </a:prstGeom>
        </p:spPr>
      </p:pic>
      <p:sp>
        <p:nvSpPr>
          <p:cNvPr id="4" name="Text 0"/>
          <p:cNvSpPr/>
          <p:nvPr/>
        </p:nvSpPr>
        <p:spPr>
          <a:xfrm>
            <a:off x="699373" y="550188"/>
            <a:ext cx="7745254" cy="1248966"/>
          </a:xfrm>
          <a:prstGeom prst="rect">
            <a:avLst/>
          </a:prstGeom>
          <a:noFill/>
          <a:ln/>
        </p:spPr>
        <p:txBody>
          <a:bodyPr wrap="square" lIns="0" tIns="0" rIns="0" bIns="0" rtlCol="0" anchor="t"/>
          <a:lstStyle/>
          <a:p>
            <a:pPr indent="0" marL="0">
              <a:lnSpc>
                <a:spcPts val="4900"/>
              </a:lnSpc>
              <a:buNone/>
            </a:pPr>
            <a:r>
              <a:rPr lang="en-US" sz="3900" b="1" dirty="0">
                <a:solidFill>
                  <a:srgbClr val="204C8E"/>
                </a:solidFill>
                <a:latin typeface="Unbounded Bold" pitchFamily="34" charset="0"/>
                <a:ea typeface="Unbounded Bold" pitchFamily="34" charset="-122"/>
                <a:cs typeface="Unbounded Bold" pitchFamily="34" charset="-120"/>
              </a:rPr>
              <a:t>Outlier Detection &amp; Handling : </a:t>
            </a:r>
            <a:endParaRPr lang="en-US" sz="3900" dirty="0"/>
          </a:p>
        </p:txBody>
      </p:sp>
      <p:sp>
        <p:nvSpPr>
          <p:cNvPr id="5" name="Text 1"/>
          <p:cNvSpPr/>
          <p:nvPr/>
        </p:nvSpPr>
        <p:spPr>
          <a:xfrm>
            <a:off x="699373" y="2098834"/>
            <a:ext cx="7745254" cy="399574"/>
          </a:xfrm>
          <a:prstGeom prst="rect">
            <a:avLst/>
          </a:prstGeom>
          <a:noFill/>
          <a:ln/>
        </p:spPr>
        <p:txBody>
          <a:bodyPr wrap="none" lIns="0" tIns="0" rIns="0" bIns="0" rtlCol="0" anchor="t"/>
          <a:lstStyle/>
          <a:p>
            <a:pPr indent="0" marL="0">
              <a:lnSpc>
                <a:spcPts val="3100"/>
              </a:lnSpc>
              <a:buNone/>
            </a:pPr>
            <a:r>
              <a:rPr lang="en-US" sz="1950" b="1" dirty="0">
                <a:solidFill>
                  <a:srgbClr val="333F70"/>
                </a:solidFill>
                <a:latin typeface="Open Sans" pitchFamily="34" charset="0"/>
                <a:ea typeface="Open Sans" pitchFamily="34" charset="-122"/>
                <a:cs typeface="Open Sans" pitchFamily="34" charset="-120"/>
              </a:rPr>
              <a:t>Outlier Detection</a:t>
            </a:r>
            <a:pPr indent="0" marL="0">
              <a:lnSpc>
                <a:spcPts val="3100"/>
              </a:lnSpc>
              <a:buNone/>
            </a:pPr>
            <a:r>
              <a:rPr lang="en-US" sz="1950" dirty="0">
                <a:solidFill>
                  <a:srgbClr val="333F70"/>
                </a:solidFill>
                <a:latin typeface="Open Sans" pitchFamily="34" charset="0"/>
                <a:ea typeface="Open Sans" pitchFamily="34" charset="-122"/>
                <a:cs typeface="Open Sans" pitchFamily="34" charset="-120"/>
              </a:rPr>
              <a:t> : </a:t>
            </a:r>
            <a:endParaRPr lang="en-US" sz="1950" dirty="0"/>
          </a:p>
        </p:txBody>
      </p:sp>
      <p:sp>
        <p:nvSpPr>
          <p:cNvPr id="6" name="Text 2"/>
          <p:cNvSpPr/>
          <p:nvPr/>
        </p:nvSpPr>
        <p:spPr>
          <a:xfrm>
            <a:off x="699373" y="2723198"/>
            <a:ext cx="7745254" cy="31956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Explain the IQR method used to identify outliers.</a:t>
            </a:r>
            <a:endParaRPr lang="en-US" sz="1550" dirty="0"/>
          </a:p>
        </p:txBody>
      </p:sp>
      <p:sp>
        <p:nvSpPr>
          <p:cNvPr id="7" name="Text 3"/>
          <p:cNvSpPr/>
          <p:nvPr/>
        </p:nvSpPr>
        <p:spPr>
          <a:xfrm>
            <a:off x="699373" y="3112651"/>
            <a:ext cx="7745254" cy="31956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Highlights outliers in key columns : </a:t>
            </a:r>
            <a:endParaRPr lang="en-US" sz="1550" dirty="0"/>
          </a:p>
        </p:txBody>
      </p:sp>
      <p:sp>
        <p:nvSpPr>
          <p:cNvPr id="8" name="Text 4"/>
          <p:cNvSpPr/>
          <p:nvPr/>
        </p:nvSpPr>
        <p:spPr>
          <a:xfrm>
            <a:off x="699373" y="3657005"/>
            <a:ext cx="7745254" cy="255746"/>
          </a:xfrm>
          <a:prstGeom prst="rect">
            <a:avLst/>
          </a:prstGeom>
          <a:noFill/>
          <a:ln/>
        </p:spPr>
        <p:txBody>
          <a:bodyPr wrap="none" lIns="0" tIns="0" rIns="0" bIns="0" rtlCol="0" anchor="t"/>
          <a:lstStyle/>
          <a:p>
            <a:pPr indent="0" marL="0">
              <a:lnSpc>
                <a:spcPts val="2000"/>
              </a:lnSpc>
              <a:buNone/>
            </a:pPr>
            <a:r>
              <a:rPr lang="en-US" sz="1250" dirty="0">
                <a:solidFill>
                  <a:srgbClr val="333F70"/>
                </a:solidFill>
                <a:latin typeface="Open Sans" pitchFamily="34" charset="0"/>
                <a:ea typeface="Open Sans" pitchFamily="34" charset="-122"/>
                <a:cs typeface="Open Sans" pitchFamily="34" charset="-120"/>
              </a:rPr>
              <a:t>                         </a:t>
            </a:r>
            <a:pPr indent="0" marL="0">
              <a:lnSpc>
                <a:spcPts val="2000"/>
              </a:lnSpc>
              <a:buNone/>
            </a:pPr>
            <a:r>
              <a:rPr lang="en-US" sz="1250" b="1" dirty="0">
                <a:solidFill>
                  <a:srgbClr val="333F70"/>
                </a:solidFill>
                <a:latin typeface="Open Sans" pitchFamily="34" charset="0"/>
                <a:ea typeface="Open Sans" pitchFamily="34" charset="-122"/>
                <a:cs typeface="Open Sans" pitchFamily="34" charset="-120"/>
              </a:rPr>
              <a:t>*</a:t>
            </a:r>
            <a:pPr indent="0" marL="0">
              <a:lnSpc>
                <a:spcPts val="2000"/>
              </a:lnSpc>
              <a:buNone/>
            </a:pPr>
            <a:r>
              <a:rPr lang="en-US" sz="1250" dirty="0">
                <a:solidFill>
                  <a:srgbClr val="333F70"/>
                </a:solidFill>
                <a:latin typeface="Open Sans" pitchFamily="34" charset="0"/>
                <a:ea typeface="Open Sans" pitchFamily="34" charset="-122"/>
                <a:cs typeface="Open Sans" pitchFamily="34" charset="-120"/>
              </a:rPr>
              <a:t> </a:t>
            </a:r>
            <a:pPr indent="0" marL="0">
              <a:lnSpc>
                <a:spcPts val="2000"/>
              </a:lnSpc>
              <a:buNone/>
            </a:pPr>
            <a:r>
              <a:rPr lang="en-US" sz="1250" b="1" dirty="0">
                <a:solidFill>
                  <a:srgbClr val="333F70"/>
                </a:solidFill>
                <a:latin typeface="Open Sans" pitchFamily="34" charset="0"/>
                <a:ea typeface="Open Sans" pitchFamily="34" charset="-122"/>
                <a:cs typeface="Open Sans" pitchFamily="34" charset="-120"/>
              </a:rPr>
              <a:t>BALANCE : 695 outliers.</a:t>
            </a:r>
            <a:endParaRPr lang="en-US" sz="1250" dirty="0"/>
          </a:p>
        </p:txBody>
      </p:sp>
      <p:sp>
        <p:nvSpPr>
          <p:cNvPr id="9" name="Text 5"/>
          <p:cNvSpPr/>
          <p:nvPr/>
        </p:nvSpPr>
        <p:spPr>
          <a:xfrm>
            <a:off x="699373" y="4137541"/>
            <a:ext cx="7745254" cy="255746"/>
          </a:xfrm>
          <a:prstGeom prst="rect">
            <a:avLst/>
          </a:prstGeom>
          <a:noFill/>
          <a:ln/>
        </p:spPr>
        <p:txBody>
          <a:bodyPr wrap="none" lIns="0" tIns="0" rIns="0" bIns="0" rtlCol="0" anchor="t"/>
          <a:lstStyle/>
          <a:p>
            <a:pPr indent="0" marL="0">
              <a:lnSpc>
                <a:spcPts val="2000"/>
              </a:lnSpc>
              <a:buNone/>
            </a:pPr>
            <a:r>
              <a:rPr lang="en-US" sz="1250" b="1" dirty="0">
                <a:solidFill>
                  <a:srgbClr val="333F70"/>
                </a:solidFill>
                <a:latin typeface="Open Sans" pitchFamily="34" charset="0"/>
                <a:ea typeface="Open Sans" pitchFamily="34" charset="-122"/>
                <a:cs typeface="Open Sans" pitchFamily="34" charset="-120"/>
              </a:rPr>
              <a:t>                          * PURCHASES : 808 outliers.</a:t>
            </a:r>
            <a:endParaRPr lang="en-US" sz="1250" dirty="0"/>
          </a:p>
        </p:txBody>
      </p:sp>
      <p:sp>
        <p:nvSpPr>
          <p:cNvPr id="10" name="Text 6"/>
          <p:cNvSpPr/>
          <p:nvPr/>
        </p:nvSpPr>
        <p:spPr>
          <a:xfrm>
            <a:off x="699373" y="4618077"/>
            <a:ext cx="7745254" cy="399574"/>
          </a:xfrm>
          <a:prstGeom prst="rect">
            <a:avLst/>
          </a:prstGeom>
          <a:noFill/>
          <a:ln/>
        </p:spPr>
        <p:txBody>
          <a:bodyPr wrap="none" lIns="0" tIns="0" rIns="0" bIns="0" rtlCol="0" anchor="t"/>
          <a:lstStyle/>
          <a:p>
            <a:pPr indent="0" marL="0">
              <a:lnSpc>
                <a:spcPts val="3100"/>
              </a:lnSpc>
              <a:buNone/>
            </a:pPr>
            <a:r>
              <a:rPr lang="en-US" sz="1950" b="1" dirty="0">
                <a:solidFill>
                  <a:srgbClr val="333F70"/>
                </a:solidFill>
                <a:latin typeface="Open Sans" pitchFamily="34" charset="0"/>
                <a:ea typeface="Open Sans" pitchFamily="34" charset="-122"/>
                <a:cs typeface="Open Sans" pitchFamily="34" charset="-120"/>
              </a:rPr>
              <a:t>Handling Strategies : </a:t>
            </a:r>
            <a:endParaRPr lang="en-US" sz="1950" dirty="0"/>
          </a:p>
        </p:txBody>
      </p:sp>
      <p:sp>
        <p:nvSpPr>
          <p:cNvPr id="11" name="Text 7"/>
          <p:cNvSpPr/>
          <p:nvPr/>
        </p:nvSpPr>
        <p:spPr>
          <a:xfrm>
            <a:off x="699373" y="5242441"/>
            <a:ext cx="7745254" cy="639127"/>
          </a:xfrm>
          <a:prstGeom prst="rect">
            <a:avLst/>
          </a:prstGeom>
          <a:noFill/>
          <a:ln/>
        </p:spPr>
        <p:txBody>
          <a:bodyPr wrap="square" lIns="0" tIns="0" rIns="0" bIns="0" rtlCol="0" anchor="t"/>
          <a:lstStyle/>
          <a:p>
            <a:pPr algn="l" marL="342900" indent="-342900">
              <a:lnSpc>
                <a:spcPts val="2500"/>
              </a:lnSpc>
              <a:buSzPct val="100000"/>
              <a:buChar char="•"/>
            </a:pPr>
            <a:r>
              <a:rPr lang="en-US" sz="1550" u="sng" dirty="0">
                <a:solidFill>
                  <a:srgbClr val="333F70"/>
                </a:solidFill>
                <a:latin typeface="Open Sans" pitchFamily="34" charset="0"/>
                <a:ea typeface="Open Sans" pitchFamily="34" charset="-122"/>
                <a:cs typeface="Open Sans" pitchFamily="34" charset="-120"/>
              </a:rPr>
              <a:t>Imputing Outliers</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 Replace outlier values with more typical values within a certain range, such as the mean or median, to reduce their impact . </a:t>
            </a:r>
            <a:endParaRPr lang="en-US" sz="1550" dirty="0"/>
          </a:p>
        </p:txBody>
      </p:sp>
      <p:sp>
        <p:nvSpPr>
          <p:cNvPr id="12" name="Text 8"/>
          <p:cNvSpPr/>
          <p:nvPr/>
        </p:nvSpPr>
        <p:spPr>
          <a:xfrm>
            <a:off x="699373" y="5951458"/>
            <a:ext cx="7745254" cy="639127"/>
          </a:xfrm>
          <a:prstGeom prst="rect">
            <a:avLst/>
          </a:prstGeom>
          <a:noFill/>
          <a:ln/>
        </p:spPr>
        <p:txBody>
          <a:bodyPr wrap="square" lIns="0" tIns="0" rIns="0" bIns="0" rtlCol="0" anchor="t"/>
          <a:lstStyle/>
          <a:p>
            <a:pPr algn="l" marL="342900" indent="-342900">
              <a:lnSpc>
                <a:spcPts val="2500"/>
              </a:lnSpc>
              <a:buSzPct val="100000"/>
              <a:buChar char="•"/>
            </a:pPr>
            <a:r>
              <a:rPr lang="en-US" sz="1550" u="sng" dirty="0">
                <a:solidFill>
                  <a:srgbClr val="333F70"/>
                </a:solidFill>
                <a:latin typeface="Open Sans" pitchFamily="34" charset="0"/>
                <a:ea typeface="Open Sans" pitchFamily="34" charset="-122"/>
                <a:cs typeface="Open Sans" pitchFamily="34" charset="-120"/>
              </a:rPr>
              <a:t>Visual</a:t>
            </a:r>
            <a:pPr algn="l" indent="0" marL="0">
              <a:lnSpc>
                <a:spcPts val="2500"/>
              </a:lnSpc>
              <a:buNone/>
            </a:pPr>
            <a:r>
              <a:rPr lang="en-US" sz="1550" dirty="0">
                <a:solidFill>
                  <a:srgbClr val="333F70"/>
                </a:solidFill>
                <a:latin typeface="Open Sans" pitchFamily="34" charset="0"/>
                <a:ea typeface="Open Sans" pitchFamily="34" charset="-122"/>
                <a:cs typeface="Open Sans" pitchFamily="34" charset="-120"/>
              </a:rPr>
              <a:t> : Boxplot or brief graphic showing outlier distribution and imputation strategy.</a:t>
            </a:r>
            <a:endParaRPr lang="en-US" sz="1550" dirty="0"/>
          </a:p>
        </p:txBody>
      </p:sp>
      <p:sp>
        <p:nvSpPr>
          <p:cNvPr id="13" name="Text 9"/>
          <p:cNvSpPr/>
          <p:nvPr/>
        </p:nvSpPr>
        <p:spPr>
          <a:xfrm>
            <a:off x="699373" y="6815376"/>
            <a:ext cx="7745254" cy="319564"/>
          </a:xfrm>
          <a:prstGeom prst="rect">
            <a:avLst/>
          </a:prstGeom>
          <a:noFill/>
          <a:ln/>
        </p:spPr>
        <p:txBody>
          <a:bodyPr wrap="none" lIns="0" tIns="0" rIns="0" bIns="0" rtlCol="0" anchor="t"/>
          <a:lstStyle/>
          <a:p>
            <a:pPr indent="0" marL="0">
              <a:lnSpc>
                <a:spcPts val="2500"/>
              </a:lnSpc>
              <a:buNone/>
            </a:pPr>
            <a:endParaRPr lang="en-US" sz="1550" dirty="0"/>
          </a:p>
        </p:txBody>
      </p:sp>
      <p:sp>
        <p:nvSpPr>
          <p:cNvPr id="14" name="Text 10"/>
          <p:cNvSpPr/>
          <p:nvPr/>
        </p:nvSpPr>
        <p:spPr>
          <a:xfrm>
            <a:off x="699373" y="7359729"/>
            <a:ext cx="7745254" cy="319564"/>
          </a:xfrm>
          <a:prstGeom prst="rect">
            <a:avLst/>
          </a:prstGeom>
          <a:noFill/>
          <a:ln/>
        </p:spPr>
        <p:txBody>
          <a:bodyPr wrap="none" lIns="0" tIns="0" rIns="0" bIns="0" rtlCol="0" anchor="t"/>
          <a:lstStyle/>
          <a:p>
            <a:pPr indent="0" marL="0">
              <a:lnSpc>
                <a:spcPts val="2500"/>
              </a:lnSpc>
              <a:buNone/>
            </a:pP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36934" y="1609011"/>
            <a:ext cx="5012531" cy="5012531"/>
          </a:xfrm>
          <a:prstGeom prst="rect">
            <a:avLst/>
          </a:prstGeom>
        </p:spPr>
      </p:pic>
      <p:sp>
        <p:nvSpPr>
          <p:cNvPr id="3" name="Text 0"/>
          <p:cNvSpPr/>
          <p:nvPr/>
        </p:nvSpPr>
        <p:spPr>
          <a:xfrm>
            <a:off x="6149816" y="521256"/>
            <a:ext cx="7817168" cy="1184672"/>
          </a:xfrm>
          <a:prstGeom prst="rect">
            <a:avLst/>
          </a:prstGeom>
          <a:noFill/>
          <a:ln/>
        </p:spPr>
        <p:txBody>
          <a:bodyPr wrap="square" lIns="0" tIns="0" rIns="0" bIns="0" rtlCol="0" anchor="t"/>
          <a:lstStyle/>
          <a:p>
            <a:pPr indent="0" marL="0">
              <a:lnSpc>
                <a:spcPts val="4650"/>
              </a:lnSpc>
              <a:buNone/>
            </a:pPr>
            <a:r>
              <a:rPr lang="en-US" sz="3700" b="1" dirty="0">
                <a:solidFill>
                  <a:srgbClr val="204C8E"/>
                </a:solidFill>
                <a:latin typeface="Unbounded Bold" pitchFamily="34" charset="0"/>
                <a:ea typeface="Unbounded Bold" pitchFamily="34" charset="-122"/>
                <a:cs typeface="Unbounded Bold" pitchFamily="34" charset="-120"/>
              </a:rPr>
              <a:t>Data Splitting for Decision Tree Model : </a:t>
            </a:r>
            <a:endParaRPr lang="en-US" sz="3700" dirty="0"/>
          </a:p>
        </p:txBody>
      </p:sp>
      <p:sp>
        <p:nvSpPr>
          <p:cNvPr id="4" name="Text 1"/>
          <p:cNvSpPr/>
          <p:nvPr/>
        </p:nvSpPr>
        <p:spPr>
          <a:xfrm>
            <a:off x="6149816" y="1990249"/>
            <a:ext cx="7817168" cy="379095"/>
          </a:xfrm>
          <a:prstGeom prst="rect">
            <a:avLst/>
          </a:prstGeom>
          <a:noFill/>
          <a:ln/>
        </p:spPr>
        <p:txBody>
          <a:bodyPr wrap="none" lIns="0" tIns="0" rIns="0" bIns="0" rtlCol="0" anchor="t"/>
          <a:lstStyle/>
          <a:p>
            <a:pPr indent="0" marL="0">
              <a:lnSpc>
                <a:spcPts val="2950"/>
              </a:lnSpc>
              <a:buNone/>
            </a:pPr>
            <a:r>
              <a:rPr lang="en-US" sz="1850" b="1" dirty="0">
                <a:solidFill>
                  <a:srgbClr val="F44444"/>
                </a:solidFill>
                <a:latin typeface="Open Sans" pitchFamily="34" charset="0"/>
                <a:ea typeface="Open Sans" pitchFamily="34" charset="-122"/>
                <a:cs typeface="Open Sans" pitchFamily="34" charset="-120"/>
              </a:rPr>
              <a:t>X : 70%  Y : 30%</a:t>
            </a:r>
            <a:endParaRPr lang="en-US" sz="1850" dirty="0"/>
          </a:p>
        </p:txBody>
      </p:sp>
      <p:sp>
        <p:nvSpPr>
          <p:cNvPr id="5" name="Text 2"/>
          <p:cNvSpPr/>
          <p:nvPr/>
        </p:nvSpPr>
        <p:spPr>
          <a:xfrm>
            <a:off x="6149816" y="2582585"/>
            <a:ext cx="7817168" cy="606504"/>
          </a:xfrm>
          <a:prstGeom prst="rect">
            <a:avLst/>
          </a:prstGeom>
          <a:noFill/>
          <a:ln/>
        </p:spPr>
        <p:txBody>
          <a:bodyPr wrap="square" lIns="0" tIns="0" rIns="0" bIns="0" rtlCol="0" anchor="t"/>
          <a:lstStyle/>
          <a:p>
            <a:pPr algn="l" marL="342900" indent="-342900">
              <a:lnSpc>
                <a:spcPts val="2350"/>
              </a:lnSpc>
              <a:buSzPct val="100000"/>
              <a:buFont typeface="+mj-lt"/>
              <a:buAutoNum type="arabicPeriod" startAt="1"/>
            </a:pPr>
            <a:r>
              <a:rPr lang="en-US" sz="1450" b="1" dirty="0">
                <a:solidFill>
                  <a:srgbClr val="333F70"/>
                </a:solidFill>
                <a:latin typeface="Open Sans" pitchFamily="34" charset="0"/>
                <a:ea typeface="Open Sans" pitchFamily="34" charset="-122"/>
                <a:cs typeface="Open Sans" pitchFamily="34" charset="-120"/>
              </a:rPr>
              <a:t>Objective :</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Split the dataset into training and testing sets to build a Decision Tree model for segment interpretation.</a:t>
            </a:r>
            <a:endParaRPr lang="en-US" sz="1450" dirty="0"/>
          </a:p>
        </p:txBody>
      </p:sp>
      <p:sp>
        <p:nvSpPr>
          <p:cNvPr id="6" name="Text 3"/>
          <p:cNvSpPr/>
          <p:nvPr/>
        </p:nvSpPr>
        <p:spPr>
          <a:xfrm>
            <a:off x="6149816" y="3255407"/>
            <a:ext cx="7817168" cy="303252"/>
          </a:xfrm>
          <a:prstGeom prst="rect">
            <a:avLst/>
          </a:prstGeom>
          <a:noFill/>
          <a:ln/>
        </p:spPr>
        <p:txBody>
          <a:bodyPr wrap="none" lIns="0" tIns="0" rIns="0" bIns="0" rtlCol="0" anchor="t"/>
          <a:lstStyle/>
          <a:p>
            <a:pPr algn="l" marL="342900" indent="-342900">
              <a:lnSpc>
                <a:spcPts val="2350"/>
              </a:lnSpc>
              <a:buSzPct val="100000"/>
              <a:buFont typeface="+mj-lt"/>
              <a:buAutoNum type="arabicPeriod" startAt="2"/>
            </a:pPr>
            <a:r>
              <a:rPr lang="en-US" sz="1450" b="1" dirty="0">
                <a:solidFill>
                  <a:srgbClr val="333F70"/>
                </a:solidFill>
                <a:latin typeface="Open Sans" pitchFamily="34" charset="0"/>
                <a:ea typeface="Open Sans" pitchFamily="34" charset="-122"/>
                <a:cs typeface="Open Sans" pitchFamily="34" charset="-120"/>
              </a:rPr>
              <a:t>Code Review :  </a:t>
            </a:r>
            <a:endParaRPr lang="en-US" sz="1450" dirty="0"/>
          </a:p>
        </p:txBody>
      </p:sp>
      <p:sp>
        <p:nvSpPr>
          <p:cNvPr id="7" name="Text 4"/>
          <p:cNvSpPr/>
          <p:nvPr/>
        </p:nvSpPr>
        <p:spPr>
          <a:xfrm>
            <a:off x="6149816" y="3624977"/>
            <a:ext cx="7817168" cy="606504"/>
          </a:xfrm>
          <a:prstGeom prst="rect">
            <a:avLst/>
          </a:prstGeom>
          <a:noFill/>
          <a:ln/>
        </p:spPr>
        <p:txBody>
          <a:bodyPr wrap="square" lIns="0" tIns="0" rIns="0" bIns="0" rtlCol="0" anchor="t"/>
          <a:lstStyle/>
          <a:p>
            <a:pPr algn="l" marL="342900" indent="-342900">
              <a:lnSpc>
                <a:spcPts val="2350"/>
              </a:lnSpc>
              <a:buSzPct val="100000"/>
              <a:buChar char="•"/>
            </a:pPr>
            <a:r>
              <a:rPr lang="en-US" sz="1450" b="1" u="sng" dirty="0">
                <a:solidFill>
                  <a:srgbClr val="333F70"/>
                </a:solidFill>
                <a:latin typeface="Open Sans" pitchFamily="34" charset="0"/>
                <a:ea typeface="Open Sans" pitchFamily="34" charset="-122"/>
                <a:cs typeface="Open Sans" pitchFamily="34" charset="-120"/>
              </a:rPr>
              <a:t>Features X</a:t>
            </a:r>
            <a:pPr algn="l" indent="0" marL="0">
              <a:lnSpc>
                <a:spcPts val="2350"/>
              </a:lnSpc>
              <a:buNone/>
            </a:pPr>
            <a:r>
              <a:rPr lang="en-US" sz="1450" u="sng" dirty="0">
                <a:solidFill>
                  <a:srgbClr val="333F70"/>
                </a:solidFill>
                <a:latin typeface="Open Sans" pitchFamily="34" charset="0"/>
                <a:ea typeface="Open Sans" pitchFamily="34" charset="-122"/>
                <a:cs typeface="Open Sans" pitchFamily="34" charset="-120"/>
              </a:rPr>
              <a:t>  </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All relevant features except CUST_ID, Cluster, and PCA components [pca_one,pca_two] .</a:t>
            </a:r>
            <a:endParaRPr lang="en-US" sz="1450" dirty="0"/>
          </a:p>
        </p:txBody>
      </p:sp>
      <p:sp>
        <p:nvSpPr>
          <p:cNvPr id="8" name="Text 5"/>
          <p:cNvSpPr/>
          <p:nvPr/>
        </p:nvSpPr>
        <p:spPr>
          <a:xfrm>
            <a:off x="6149816" y="4297799"/>
            <a:ext cx="7817168" cy="303252"/>
          </a:xfrm>
          <a:prstGeom prst="rect">
            <a:avLst/>
          </a:prstGeom>
          <a:noFill/>
          <a:ln/>
        </p:spPr>
        <p:txBody>
          <a:bodyPr wrap="none" lIns="0" tIns="0" rIns="0" bIns="0" rtlCol="0" anchor="t"/>
          <a:lstStyle/>
          <a:p>
            <a:pPr algn="l" marL="342900" indent="-342900">
              <a:lnSpc>
                <a:spcPts val="2350"/>
              </a:lnSpc>
              <a:buSzPct val="100000"/>
              <a:buChar char="•"/>
            </a:pPr>
            <a:r>
              <a:rPr lang="en-US" sz="1450" b="1" u="sng" dirty="0">
                <a:solidFill>
                  <a:srgbClr val="333F70"/>
                </a:solidFill>
                <a:latin typeface="Open Sans" pitchFamily="34" charset="0"/>
                <a:ea typeface="Open Sans" pitchFamily="34" charset="-122"/>
                <a:cs typeface="Open Sans" pitchFamily="34" charset="-120"/>
              </a:rPr>
              <a:t>Target Y</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 </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The Cluster label indicating customer segments .</a:t>
            </a:r>
            <a:endParaRPr lang="en-US" sz="1450" dirty="0"/>
          </a:p>
        </p:txBody>
      </p:sp>
      <p:sp>
        <p:nvSpPr>
          <p:cNvPr id="9" name="Text 6"/>
          <p:cNvSpPr/>
          <p:nvPr/>
        </p:nvSpPr>
        <p:spPr>
          <a:xfrm>
            <a:off x="6149816" y="4814292"/>
            <a:ext cx="7817168" cy="303252"/>
          </a:xfrm>
          <a:prstGeom prst="rect">
            <a:avLst/>
          </a:prstGeom>
          <a:noFill/>
          <a:ln/>
        </p:spPr>
        <p:txBody>
          <a:bodyPr wrap="none" lIns="0" tIns="0" rIns="0" bIns="0" rtlCol="0" anchor="t"/>
          <a:lstStyle/>
          <a:p>
            <a:pPr indent="0" marL="0">
              <a:lnSpc>
                <a:spcPts val="2350"/>
              </a:lnSpc>
              <a:buNone/>
            </a:pPr>
            <a:r>
              <a:rPr lang="en-US" sz="1450" dirty="0">
                <a:solidFill>
                  <a:srgbClr val="333F70"/>
                </a:solidFill>
                <a:latin typeface="Open Sans" pitchFamily="34" charset="0"/>
                <a:ea typeface="Open Sans" pitchFamily="34" charset="-122"/>
                <a:cs typeface="Open Sans" pitchFamily="34" charset="-120"/>
              </a:rPr>
              <a:t>3</a:t>
            </a:r>
            <a:pPr indent="0" marL="0">
              <a:lnSpc>
                <a:spcPts val="2350"/>
              </a:lnSpc>
              <a:buNone/>
            </a:pPr>
            <a:r>
              <a:rPr lang="en-US" sz="1450" b="1" dirty="0">
                <a:solidFill>
                  <a:srgbClr val="333F70"/>
                </a:solidFill>
                <a:latin typeface="Open Sans" pitchFamily="34" charset="0"/>
                <a:ea typeface="Open Sans" pitchFamily="34" charset="-122"/>
                <a:cs typeface="Open Sans" pitchFamily="34" charset="-120"/>
              </a:rPr>
              <a:t>.  Data Splitting : </a:t>
            </a:r>
            <a:endParaRPr lang="en-US" sz="1450" dirty="0"/>
          </a:p>
        </p:txBody>
      </p:sp>
      <p:sp>
        <p:nvSpPr>
          <p:cNvPr id="10" name="Text 7"/>
          <p:cNvSpPr/>
          <p:nvPr/>
        </p:nvSpPr>
        <p:spPr>
          <a:xfrm>
            <a:off x="6149816" y="5330785"/>
            <a:ext cx="7817168" cy="303252"/>
          </a:xfrm>
          <a:prstGeom prst="rect">
            <a:avLst/>
          </a:prstGeom>
          <a:noFill/>
          <a:ln/>
        </p:spPr>
        <p:txBody>
          <a:bodyPr wrap="none" lIns="0" tIns="0" rIns="0" bIns="0" rtlCol="0" anchor="t"/>
          <a:lstStyle/>
          <a:p>
            <a:pPr algn="l" marL="342900" indent="-342900">
              <a:lnSpc>
                <a:spcPts val="2350"/>
              </a:lnSpc>
              <a:buSzPct val="100000"/>
              <a:buChar char="•"/>
            </a:pPr>
            <a:r>
              <a:rPr lang="en-US" sz="1450" b="1" u="sng" dirty="0">
                <a:solidFill>
                  <a:srgbClr val="333F70"/>
                </a:solidFill>
                <a:latin typeface="Open Sans" pitchFamily="34" charset="0"/>
                <a:ea typeface="Open Sans" pitchFamily="34" charset="-122"/>
                <a:cs typeface="Open Sans" pitchFamily="34" charset="-120"/>
              </a:rPr>
              <a:t>Method</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 Used train_test_split to divide the dataset.</a:t>
            </a:r>
            <a:endParaRPr lang="en-US" sz="1450" dirty="0"/>
          </a:p>
        </p:txBody>
      </p:sp>
      <p:sp>
        <p:nvSpPr>
          <p:cNvPr id="11" name="Text 8"/>
          <p:cNvSpPr/>
          <p:nvPr/>
        </p:nvSpPr>
        <p:spPr>
          <a:xfrm>
            <a:off x="6149816" y="5700355"/>
            <a:ext cx="7817168" cy="303252"/>
          </a:xfrm>
          <a:prstGeom prst="rect">
            <a:avLst/>
          </a:prstGeom>
          <a:noFill/>
          <a:ln/>
        </p:spPr>
        <p:txBody>
          <a:bodyPr wrap="none" lIns="0" tIns="0" rIns="0" bIns="0" rtlCol="0" anchor="t"/>
          <a:lstStyle/>
          <a:p>
            <a:pPr algn="l" marL="342900" indent="-342900">
              <a:lnSpc>
                <a:spcPts val="2350"/>
              </a:lnSpc>
              <a:buSzPct val="100000"/>
              <a:buChar char="•"/>
            </a:pPr>
            <a:r>
              <a:rPr lang="en-US" sz="1450" b="1" u="sng" dirty="0">
                <a:solidFill>
                  <a:srgbClr val="333F70"/>
                </a:solidFill>
                <a:latin typeface="Open Sans" pitchFamily="34" charset="0"/>
                <a:ea typeface="Open Sans" pitchFamily="34" charset="-122"/>
                <a:cs typeface="Open Sans" pitchFamily="34" charset="-120"/>
              </a:rPr>
              <a:t>Split Ratio </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- 70% training data, 30% testing data.</a:t>
            </a:r>
            <a:endParaRPr lang="en-US" sz="1450" dirty="0"/>
          </a:p>
        </p:txBody>
      </p:sp>
      <p:sp>
        <p:nvSpPr>
          <p:cNvPr id="12" name="Text 9"/>
          <p:cNvSpPr/>
          <p:nvPr/>
        </p:nvSpPr>
        <p:spPr>
          <a:xfrm>
            <a:off x="6149816" y="6069925"/>
            <a:ext cx="7817168" cy="303252"/>
          </a:xfrm>
          <a:prstGeom prst="rect">
            <a:avLst/>
          </a:prstGeom>
          <a:noFill/>
          <a:ln/>
        </p:spPr>
        <p:txBody>
          <a:bodyPr wrap="none" lIns="0" tIns="0" rIns="0" bIns="0" rtlCol="0" anchor="t"/>
          <a:lstStyle/>
          <a:p>
            <a:pPr algn="l" marL="342900" indent="-342900">
              <a:lnSpc>
                <a:spcPts val="2350"/>
              </a:lnSpc>
              <a:buSzPct val="100000"/>
              <a:buChar char="•"/>
            </a:pPr>
            <a:r>
              <a:rPr lang="en-US" sz="1450" b="1" u="sng" dirty="0">
                <a:solidFill>
                  <a:srgbClr val="333F70"/>
                </a:solidFill>
                <a:latin typeface="Open Sans" pitchFamily="34" charset="0"/>
                <a:ea typeface="Open Sans" pitchFamily="34" charset="-122"/>
                <a:cs typeface="Open Sans" pitchFamily="34" charset="-120"/>
              </a:rPr>
              <a:t>Random State</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 Set to 42 to ensure reproducibility of results.</a:t>
            </a:r>
            <a:endParaRPr lang="en-US" sz="1450" dirty="0"/>
          </a:p>
        </p:txBody>
      </p:sp>
      <p:sp>
        <p:nvSpPr>
          <p:cNvPr id="13" name="Text 10"/>
          <p:cNvSpPr/>
          <p:nvPr/>
        </p:nvSpPr>
        <p:spPr>
          <a:xfrm>
            <a:off x="6149816" y="6586418"/>
            <a:ext cx="7817168" cy="606504"/>
          </a:xfrm>
          <a:prstGeom prst="rect">
            <a:avLst/>
          </a:prstGeom>
          <a:noFill/>
          <a:ln/>
        </p:spPr>
        <p:txBody>
          <a:bodyPr wrap="square" lIns="0" tIns="0" rIns="0" bIns="0" rtlCol="0" anchor="t"/>
          <a:lstStyle/>
          <a:p>
            <a:pPr indent="0" marL="0">
              <a:lnSpc>
                <a:spcPts val="2350"/>
              </a:lnSpc>
              <a:buNone/>
            </a:pPr>
            <a:r>
              <a:rPr lang="en-US" sz="1450" dirty="0">
                <a:solidFill>
                  <a:srgbClr val="333F70"/>
                </a:solidFill>
                <a:latin typeface="Open Sans" pitchFamily="34" charset="0"/>
                <a:ea typeface="Open Sans" pitchFamily="34" charset="-122"/>
                <a:cs typeface="Open Sans" pitchFamily="34" charset="-120"/>
              </a:rPr>
              <a:t>4.  </a:t>
            </a:r>
            <a:pPr indent="0" marL="0">
              <a:lnSpc>
                <a:spcPts val="2350"/>
              </a:lnSpc>
              <a:buNone/>
            </a:pPr>
            <a:r>
              <a:rPr lang="en-US" sz="1450" b="1" dirty="0">
                <a:solidFill>
                  <a:srgbClr val="333F70"/>
                </a:solidFill>
                <a:latin typeface="Open Sans" pitchFamily="34" charset="0"/>
                <a:ea typeface="Open Sans" pitchFamily="34" charset="-122"/>
                <a:cs typeface="Open Sans" pitchFamily="34" charset="-120"/>
              </a:rPr>
              <a:t>Visual : </a:t>
            </a:r>
            <a:pPr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Diagram showing the data split into training [70%]) and testing [30%]) sets, leading to model training and evaluation.</a:t>
            </a:r>
            <a:endParaRPr lang="en-US" sz="1450" dirty="0"/>
          </a:p>
        </p:txBody>
      </p:sp>
      <p:sp>
        <p:nvSpPr>
          <p:cNvPr id="14" name="Text 11"/>
          <p:cNvSpPr/>
          <p:nvPr/>
        </p:nvSpPr>
        <p:spPr>
          <a:xfrm>
            <a:off x="6149816" y="7406164"/>
            <a:ext cx="7817168" cy="303252"/>
          </a:xfrm>
          <a:prstGeom prst="rect">
            <a:avLst/>
          </a:prstGeom>
          <a:noFill/>
          <a:ln/>
        </p:spPr>
        <p:txBody>
          <a:bodyPr wrap="none" lIns="0" tIns="0" rIns="0" bIns="0" rtlCol="0" anchor="t"/>
          <a:lstStyle/>
          <a:p>
            <a:pPr indent="0" marL="0">
              <a:lnSpc>
                <a:spcPts val="2350"/>
              </a:lnSpc>
              <a:buNone/>
            </a:pP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585788" y="462439"/>
            <a:ext cx="6963251" cy="523042"/>
          </a:xfrm>
          <a:prstGeom prst="rect">
            <a:avLst/>
          </a:prstGeom>
          <a:noFill/>
          <a:ln/>
        </p:spPr>
        <p:txBody>
          <a:bodyPr wrap="none" lIns="0" tIns="0" rIns="0" bIns="0" rtlCol="0" anchor="t"/>
          <a:lstStyle/>
          <a:p>
            <a:pPr indent="0" marL="0">
              <a:lnSpc>
                <a:spcPts val="4100"/>
              </a:lnSpc>
              <a:buNone/>
            </a:pPr>
            <a:r>
              <a:rPr lang="en-US" sz="3250" b="1" dirty="0">
                <a:solidFill>
                  <a:srgbClr val="333F70"/>
                </a:solidFill>
                <a:latin typeface="Unbounded Bold" pitchFamily="34" charset="0"/>
                <a:ea typeface="Unbounded Bold" pitchFamily="34" charset="-122"/>
                <a:cs typeface="Unbounded Bold" pitchFamily="34" charset="-120"/>
              </a:rPr>
              <a:t>Dimensionality Reduction :</a:t>
            </a:r>
            <a:endParaRPr lang="en-US" sz="3250" dirty="0"/>
          </a:p>
        </p:txBody>
      </p:sp>
      <p:sp>
        <p:nvSpPr>
          <p:cNvPr id="5" name="Text 2"/>
          <p:cNvSpPr/>
          <p:nvPr/>
        </p:nvSpPr>
        <p:spPr>
          <a:xfrm>
            <a:off x="585788" y="1236464"/>
            <a:ext cx="13458825" cy="334685"/>
          </a:xfrm>
          <a:prstGeom prst="rect">
            <a:avLst/>
          </a:prstGeom>
          <a:noFill/>
          <a:ln/>
        </p:spPr>
        <p:txBody>
          <a:bodyPr wrap="none" lIns="0" tIns="0" rIns="0" bIns="0" rtlCol="0" anchor="t"/>
          <a:lstStyle/>
          <a:p>
            <a:pPr indent="0" marL="0">
              <a:lnSpc>
                <a:spcPts val="2600"/>
              </a:lnSpc>
              <a:buNone/>
            </a:pPr>
            <a:r>
              <a:rPr lang="en-US" sz="1600" b="1" dirty="0">
                <a:solidFill>
                  <a:srgbClr val="333F70"/>
                </a:solidFill>
                <a:latin typeface="Open Sans" pitchFamily="34" charset="0"/>
                <a:ea typeface="Open Sans" pitchFamily="34" charset="-122"/>
                <a:cs typeface="Open Sans" pitchFamily="34" charset="-120"/>
              </a:rPr>
              <a:t>Import Principal Component Analysis [PCA]</a:t>
            </a:r>
            <a:endParaRPr lang="en-US" sz="1600" dirty="0"/>
          </a:p>
        </p:txBody>
      </p:sp>
      <p:sp>
        <p:nvSpPr>
          <p:cNvPr id="6" name="Text 3"/>
          <p:cNvSpPr/>
          <p:nvPr/>
        </p:nvSpPr>
        <p:spPr>
          <a:xfrm>
            <a:off x="585788" y="1759387"/>
            <a:ext cx="13458825" cy="267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Sometimes dataset have too many features , which makes analysis complicated.</a:t>
            </a:r>
            <a:endParaRPr lang="en-US" sz="1300" dirty="0"/>
          </a:p>
        </p:txBody>
      </p:sp>
      <p:sp>
        <p:nvSpPr>
          <p:cNvPr id="7" name="Text 4"/>
          <p:cNvSpPr/>
          <p:nvPr/>
        </p:nvSpPr>
        <p:spPr>
          <a:xfrm>
            <a:off x="585788" y="2085737"/>
            <a:ext cx="13458825" cy="267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PCA helps by </a:t>
            </a:r>
            <a:pPr algn="l" indent="0" marL="0">
              <a:lnSpc>
                <a:spcPts val="2100"/>
              </a:lnSpc>
              <a:buNone/>
            </a:pPr>
            <a:r>
              <a:rPr lang="en-US" sz="1300" b="1" dirty="0">
                <a:solidFill>
                  <a:srgbClr val="333F70"/>
                </a:solidFill>
                <a:latin typeface="Open Sans" pitchFamily="34" charset="0"/>
                <a:ea typeface="Open Sans" pitchFamily="34" charset="-122"/>
                <a:cs typeface="Open Sans" pitchFamily="34" charset="-120"/>
              </a:rPr>
              <a:t>Reducing the number of features</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while keeping as much important information as possible.</a:t>
            </a:r>
            <a:endParaRPr lang="en-US" sz="1300" dirty="0"/>
          </a:p>
        </p:txBody>
      </p:sp>
      <p:sp>
        <p:nvSpPr>
          <p:cNvPr id="8" name="Text 5"/>
          <p:cNvSpPr/>
          <p:nvPr/>
        </p:nvSpPr>
        <p:spPr>
          <a:xfrm>
            <a:off x="585788" y="2541746"/>
            <a:ext cx="13458825" cy="267772"/>
          </a:xfrm>
          <a:prstGeom prst="rect">
            <a:avLst/>
          </a:prstGeom>
          <a:noFill/>
          <a:ln/>
        </p:spPr>
        <p:txBody>
          <a:bodyPr wrap="none" lIns="0" tIns="0" rIns="0" bIns="0" rtlCol="0" anchor="t"/>
          <a:lstStyle/>
          <a:p>
            <a:pPr indent="0" marL="0">
              <a:lnSpc>
                <a:spcPts val="2100"/>
              </a:lnSpc>
              <a:buNone/>
            </a:pPr>
            <a:endParaRPr lang="en-US" sz="1300" dirty="0"/>
          </a:p>
        </p:txBody>
      </p:sp>
      <p:sp>
        <p:nvSpPr>
          <p:cNvPr id="9" name="Text 6"/>
          <p:cNvSpPr/>
          <p:nvPr/>
        </p:nvSpPr>
        <p:spPr>
          <a:xfrm>
            <a:off x="585788" y="2997756"/>
            <a:ext cx="13458825" cy="334685"/>
          </a:xfrm>
          <a:prstGeom prst="rect">
            <a:avLst/>
          </a:prstGeom>
          <a:noFill/>
          <a:ln/>
        </p:spPr>
        <p:txBody>
          <a:bodyPr wrap="none" lIns="0" tIns="0" rIns="0" bIns="0" rtlCol="0" anchor="t"/>
          <a:lstStyle/>
          <a:p>
            <a:pPr indent="0" marL="0">
              <a:lnSpc>
                <a:spcPts val="2600"/>
              </a:lnSpc>
              <a:buNone/>
            </a:pPr>
            <a:r>
              <a:rPr lang="en-US" sz="1600" b="1" dirty="0">
                <a:solidFill>
                  <a:srgbClr val="333F70"/>
                </a:solidFill>
                <a:latin typeface="Open Sans" pitchFamily="34" charset="0"/>
                <a:ea typeface="Open Sans" pitchFamily="34" charset="-122"/>
                <a:cs typeface="Open Sans" pitchFamily="34" charset="-120"/>
              </a:rPr>
              <a:t>How PCA works ? </a:t>
            </a:r>
            <a:endParaRPr lang="en-US" sz="1600" dirty="0"/>
          </a:p>
        </p:txBody>
      </p:sp>
      <p:sp>
        <p:nvSpPr>
          <p:cNvPr id="10" name="Text 7"/>
          <p:cNvSpPr/>
          <p:nvPr/>
        </p:nvSpPr>
        <p:spPr>
          <a:xfrm>
            <a:off x="585788" y="3520678"/>
            <a:ext cx="13458825" cy="267772"/>
          </a:xfrm>
          <a:prstGeom prst="rect">
            <a:avLst/>
          </a:prstGeom>
          <a:noFill/>
          <a:ln/>
        </p:spPr>
        <p:txBody>
          <a:bodyPr wrap="none" lIns="0" tIns="0" rIns="0" bIns="0" rtlCol="0" anchor="t"/>
          <a:lstStyle/>
          <a:p>
            <a:pPr algn="l" marL="342900" indent="-342900">
              <a:lnSpc>
                <a:spcPts val="2100"/>
              </a:lnSpc>
              <a:buSzPct val="100000"/>
              <a:buFont typeface="+mj-lt"/>
              <a:buAutoNum type="arabicPeriod" startAt="1"/>
            </a:pPr>
            <a:r>
              <a:rPr lang="en-US" sz="1300" b="1" dirty="0">
                <a:solidFill>
                  <a:srgbClr val="333F70"/>
                </a:solidFill>
                <a:latin typeface="Open Sans" pitchFamily="34" charset="0"/>
                <a:ea typeface="Open Sans" pitchFamily="34" charset="-122"/>
                <a:cs typeface="Open Sans" pitchFamily="34" charset="-120"/>
              </a:rPr>
              <a:t>PCA looks for pattern in the data to identify the direction where data varies the most.</a:t>
            </a:r>
            <a:endParaRPr lang="en-US" sz="1300" dirty="0"/>
          </a:p>
        </p:txBody>
      </p:sp>
      <p:sp>
        <p:nvSpPr>
          <p:cNvPr id="11" name="Text 8"/>
          <p:cNvSpPr/>
          <p:nvPr/>
        </p:nvSpPr>
        <p:spPr>
          <a:xfrm>
            <a:off x="585788" y="3847028"/>
            <a:ext cx="13458825" cy="267772"/>
          </a:xfrm>
          <a:prstGeom prst="rect">
            <a:avLst/>
          </a:prstGeom>
          <a:noFill/>
          <a:ln/>
        </p:spPr>
        <p:txBody>
          <a:bodyPr wrap="none" lIns="0" tIns="0" rIns="0" bIns="0" rtlCol="0" anchor="t"/>
          <a:lstStyle/>
          <a:p>
            <a:pPr algn="l" marL="342900" indent="-342900">
              <a:lnSpc>
                <a:spcPts val="2100"/>
              </a:lnSpc>
              <a:buSzPct val="100000"/>
              <a:buFont typeface="+mj-lt"/>
              <a:buAutoNum type="arabicPeriod" startAt="2"/>
            </a:pPr>
            <a:r>
              <a:rPr lang="en-US" sz="1300" b="1" dirty="0">
                <a:solidFill>
                  <a:srgbClr val="333F70"/>
                </a:solidFill>
                <a:latin typeface="Open Sans" pitchFamily="34" charset="0"/>
                <a:ea typeface="Open Sans" pitchFamily="34" charset="-122"/>
                <a:cs typeface="Open Sans" pitchFamily="34" charset="-120"/>
              </a:rPr>
              <a:t>PCA creates directions that are combinations of the original features. </a:t>
            </a:r>
            <a:endParaRPr lang="en-US" sz="1300" dirty="0"/>
          </a:p>
        </p:txBody>
      </p:sp>
      <p:sp>
        <p:nvSpPr>
          <p:cNvPr id="12" name="Text 9"/>
          <p:cNvSpPr/>
          <p:nvPr/>
        </p:nvSpPr>
        <p:spPr>
          <a:xfrm>
            <a:off x="585788" y="4173379"/>
            <a:ext cx="13458825" cy="267772"/>
          </a:xfrm>
          <a:prstGeom prst="rect">
            <a:avLst/>
          </a:prstGeom>
          <a:noFill/>
          <a:ln/>
        </p:spPr>
        <p:txBody>
          <a:bodyPr wrap="none" lIns="0" tIns="0" rIns="0" bIns="0" rtlCol="0" anchor="t"/>
          <a:lstStyle/>
          <a:p>
            <a:pPr algn="l" marL="342900" indent="-342900">
              <a:lnSpc>
                <a:spcPts val="2100"/>
              </a:lnSpc>
              <a:buSzPct val="100000"/>
              <a:buChar char="•"/>
            </a:pPr>
            <a:r>
              <a:rPr lang="en-US" sz="1300" u="sng" dirty="0">
                <a:solidFill>
                  <a:srgbClr val="333F70"/>
                </a:solidFill>
                <a:latin typeface="Open Sans" pitchFamily="34" charset="0"/>
                <a:ea typeface="Open Sans" pitchFamily="34" charset="-122"/>
                <a:cs typeface="Open Sans" pitchFamily="34" charset="-120"/>
              </a:rPr>
              <a:t>First Principal component [PC1] </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Capture the most variation.</a:t>
            </a:r>
            <a:endParaRPr lang="en-US" sz="1300" dirty="0"/>
          </a:p>
        </p:txBody>
      </p:sp>
      <p:sp>
        <p:nvSpPr>
          <p:cNvPr id="13" name="Text 10"/>
          <p:cNvSpPr/>
          <p:nvPr/>
        </p:nvSpPr>
        <p:spPr>
          <a:xfrm>
            <a:off x="585788" y="4499729"/>
            <a:ext cx="13458825" cy="267772"/>
          </a:xfrm>
          <a:prstGeom prst="rect">
            <a:avLst/>
          </a:prstGeom>
          <a:noFill/>
          <a:ln/>
        </p:spPr>
        <p:txBody>
          <a:bodyPr wrap="none" lIns="0" tIns="0" rIns="0" bIns="0" rtlCol="0" anchor="t"/>
          <a:lstStyle/>
          <a:p>
            <a:pPr algn="l" marL="342900" indent="-342900">
              <a:lnSpc>
                <a:spcPts val="2100"/>
              </a:lnSpc>
              <a:buSzPct val="100000"/>
              <a:buChar char="•"/>
            </a:pPr>
            <a:r>
              <a:rPr lang="en-US" sz="1300" u="sng" dirty="0">
                <a:solidFill>
                  <a:srgbClr val="333F70"/>
                </a:solidFill>
                <a:latin typeface="Open Sans" pitchFamily="34" charset="0"/>
                <a:ea typeface="Open Sans" pitchFamily="34" charset="-122"/>
                <a:cs typeface="Open Sans" pitchFamily="34" charset="-120"/>
              </a:rPr>
              <a:t>Second Principal component [PC2]</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 Captures the second most variation.</a:t>
            </a:r>
            <a:endParaRPr lang="en-US" sz="1300" dirty="0"/>
          </a:p>
        </p:txBody>
      </p:sp>
      <p:sp>
        <p:nvSpPr>
          <p:cNvPr id="14" name="Text 11"/>
          <p:cNvSpPr/>
          <p:nvPr/>
        </p:nvSpPr>
        <p:spPr>
          <a:xfrm>
            <a:off x="585788" y="4955738"/>
            <a:ext cx="13458825" cy="267772"/>
          </a:xfrm>
          <a:prstGeom prst="rect">
            <a:avLst/>
          </a:prstGeom>
          <a:noFill/>
          <a:ln/>
        </p:spPr>
        <p:txBody>
          <a:bodyPr wrap="none" lIns="0" tIns="0" rIns="0" bIns="0" rtlCol="0" anchor="t"/>
          <a:lstStyle/>
          <a:p>
            <a:pPr indent="0" marL="0">
              <a:lnSpc>
                <a:spcPts val="2100"/>
              </a:lnSpc>
              <a:buNone/>
            </a:pPr>
            <a:endParaRPr lang="en-US" sz="1300" dirty="0"/>
          </a:p>
        </p:txBody>
      </p:sp>
      <p:sp>
        <p:nvSpPr>
          <p:cNvPr id="15" name="Text 12"/>
          <p:cNvSpPr/>
          <p:nvPr/>
        </p:nvSpPr>
        <p:spPr>
          <a:xfrm>
            <a:off x="585788" y="5411748"/>
            <a:ext cx="13458825" cy="334685"/>
          </a:xfrm>
          <a:prstGeom prst="rect">
            <a:avLst/>
          </a:prstGeom>
          <a:noFill/>
          <a:ln/>
        </p:spPr>
        <p:txBody>
          <a:bodyPr wrap="none" lIns="0" tIns="0" rIns="0" bIns="0" rtlCol="0" anchor="t"/>
          <a:lstStyle/>
          <a:p>
            <a:pPr indent="0" marL="0">
              <a:lnSpc>
                <a:spcPts val="2600"/>
              </a:lnSpc>
              <a:buNone/>
            </a:pPr>
            <a:r>
              <a:rPr lang="en-US" sz="1600" b="1" dirty="0">
                <a:solidFill>
                  <a:srgbClr val="333F70"/>
                </a:solidFill>
                <a:latin typeface="Open Sans" pitchFamily="34" charset="0"/>
                <a:ea typeface="Open Sans" pitchFamily="34" charset="-122"/>
                <a:cs typeface="Open Sans" pitchFamily="34" charset="-120"/>
              </a:rPr>
              <a:t>Key Benefits : </a:t>
            </a:r>
            <a:endParaRPr lang="en-US" sz="1600" dirty="0"/>
          </a:p>
        </p:txBody>
      </p:sp>
      <p:sp>
        <p:nvSpPr>
          <p:cNvPr id="16" name="Text 13"/>
          <p:cNvSpPr/>
          <p:nvPr/>
        </p:nvSpPr>
        <p:spPr>
          <a:xfrm>
            <a:off x="585788" y="5934670"/>
            <a:ext cx="13458825" cy="267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Simplifies data : Reduce the number of Features .</a:t>
            </a:r>
            <a:endParaRPr lang="en-US" sz="1300" dirty="0"/>
          </a:p>
        </p:txBody>
      </p:sp>
      <p:sp>
        <p:nvSpPr>
          <p:cNvPr id="17" name="Text 14"/>
          <p:cNvSpPr/>
          <p:nvPr/>
        </p:nvSpPr>
        <p:spPr>
          <a:xfrm>
            <a:off x="585788" y="6261021"/>
            <a:ext cx="13458825" cy="267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Speed up analysis : Makes computation Faster . </a:t>
            </a:r>
            <a:endParaRPr lang="en-US" sz="1300" dirty="0"/>
          </a:p>
        </p:txBody>
      </p:sp>
      <p:sp>
        <p:nvSpPr>
          <p:cNvPr id="18" name="Text 15"/>
          <p:cNvSpPr/>
          <p:nvPr/>
        </p:nvSpPr>
        <p:spPr>
          <a:xfrm>
            <a:off x="585788" y="6587371"/>
            <a:ext cx="13458825" cy="267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Improves Visualization : Makes it easier to plot high-dimensional data in 2d or 3d .</a:t>
            </a:r>
            <a:endParaRPr lang="en-US" sz="1300" dirty="0"/>
          </a:p>
        </p:txBody>
      </p:sp>
      <p:sp>
        <p:nvSpPr>
          <p:cNvPr id="19" name="Text 16"/>
          <p:cNvSpPr/>
          <p:nvPr/>
        </p:nvSpPr>
        <p:spPr>
          <a:xfrm>
            <a:off x="585788" y="7043380"/>
            <a:ext cx="13458825" cy="267772"/>
          </a:xfrm>
          <a:prstGeom prst="rect">
            <a:avLst/>
          </a:prstGeom>
          <a:noFill/>
          <a:ln/>
        </p:spPr>
        <p:txBody>
          <a:bodyPr wrap="none" lIns="0" tIns="0" rIns="0" bIns="0" rtlCol="0" anchor="t"/>
          <a:lstStyle/>
          <a:p>
            <a:pPr indent="0" marL="0">
              <a:lnSpc>
                <a:spcPts val="2100"/>
              </a:lnSpc>
              <a:buNone/>
            </a:pPr>
            <a:endParaRPr lang="en-US" sz="1300" dirty="0"/>
          </a:p>
        </p:txBody>
      </p:sp>
      <p:sp>
        <p:nvSpPr>
          <p:cNvPr id="20" name="Text 17"/>
          <p:cNvSpPr/>
          <p:nvPr/>
        </p:nvSpPr>
        <p:spPr>
          <a:xfrm>
            <a:off x="585788" y="7499390"/>
            <a:ext cx="13458825" cy="267772"/>
          </a:xfrm>
          <a:prstGeom prst="rect">
            <a:avLst/>
          </a:prstGeom>
          <a:noFill/>
          <a:ln/>
        </p:spPr>
        <p:txBody>
          <a:bodyPr wrap="none" lIns="0" tIns="0" rIns="0" bIns="0" rtlCol="0" anchor="t"/>
          <a:lstStyle/>
          <a:p>
            <a:pPr indent="0" marL="0">
              <a:lnSpc>
                <a:spcPts val="2100"/>
              </a:lnSpc>
              <a:buNone/>
            </a:pP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26638" y="570905"/>
            <a:ext cx="5190768" cy="648891"/>
          </a:xfrm>
          <a:prstGeom prst="rect">
            <a:avLst/>
          </a:prstGeom>
          <a:noFill/>
          <a:ln/>
        </p:spPr>
        <p:txBody>
          <a:bodyPr wrap="none" lIns="0" tIns="0" rIns="0" bIns="0" rtlCol="0" anchor="t"/>
          <a:lstStyle/>
          <a:p>
            <a:pPr indent="0" marL="0">
              <a:lnSpc>
                <a:spcPts val="5100"/>
              </a:lnSpc>
              <a:buNone/>
            </a:pPr>
            <a:r>
              <a:rPr lang="en-US" sz="4050" b="1" dirty="0">
                <a:solidFill>
                  <a:srgbClr val="333F70"/>
                </a:solidFill>
                <a:latin typeface="Unbounded Bold" pitchFamily="34" charset="0"/>
                <a:ea typeface="Unbounded Bold" pitchFamily="34" charset="-122"/>
                <a:cs typeface="Unbounded Bold" pitchFamily="34" charset="-120"/>
              </a:rPr>
              <a:t>Clusters : </a:t>
            </a:r>
            <a:endParaRPr lang="en-US" sz="4050" dirty="0"/>
          </a:p>
        </p:txBody>
      </p:sp>
      <p:pic>
        <p:nvPicPr>
          <p:cNvPr id="3" name="Image 0" descr="preencoded.png">    </p:cNvPr>
          <p:cNvPicPr>
            <a:picLocks noChangeAspect="1"/>
          </p:cNvPicPr>
          <p:nvPr/>
        </p:nvPicPr>
        <p:blipFill>
          <a:blip r:embed="rId1"/>
          <a:stretch>
            <a:fillRect/>
          </a:stretch>
        </p:blipFill>
        <p:spPr>
          <a:xfrm>
            <a:off x="726638" y="1764625"/>
            <a:ext cx="5799177" cy="3187779"/>
          </a:xfrm>
          <a:prstGeom prst="rect">
            <a:avLst/>
          </a:prstGeom>
        </p:spPr>
      </p:pic>
      <p:sp>
        <p:nvSpPr>
          <p:cNvPr id="4" name="Text 1"/>
          <p:cNvSpPr/>
          <p:nvPr/>
        </p:nvSpPr>
        <p:spPr>
          <a:xfrm>
            <a:off x="726638" y="5185886"/>
            <a:ext cx="3114437" cy="389334"/>
          </a:xfrm>
          <a:prstGeom prst="rect">
            <a:avLst/>
          </a:prstGeom>
          <a:noFill/>
          <a:ln/>
        </p:spPr>
        <p:txBody>
          <a:bodyPr wrap="none" lIns="0" tIns="0" rIns="0" bIns="0" rtlCol="0" anchor="t"/>
          <a:lstStyle/>
          <a:p>
            <a:pPr indent="0" marL="0">
              <a:lnSpc>
                <a:spcPts val="3050"/>
              </a:lnSpc>
              <a:buNone/>
            </a:pPr>
            <a:r>
              <a:rPr lang="en-US" sz="2450" b="1" dirty="0">
                <a:solidFill>
                  <a:srgbClr val="333F70"/>
                </a:solidFill>
                <a:latin typeface="Unbounded Bold" pitchFamily="34" charset="0"/>
                <a:ea typeface="Unbounded Bold" pitchFamily="34" charset="-122"/>
                <a:cs typeface="Unbounded Bold" pitchFamily="34" charset="-120"/>
              </a:rPr>
              <a:t>Elbow Method</a:t>
            </a:r>
            <a:endParaRPr lang="en-US" sz="2450" dirty="0"/>
          </a:p>
        </p:txBody>
      </p:sp>
      <p:sp>
        <p:nvSpPr>
          <p:cNvPr id="5" name="Text 2"/>
          <p:cNvSpPr/>
          <p:nvPr/>
        </p:nvSpPr>
        <p:spPr>
          <a:xfrm>
            <a:off x="726638" y="5782747"/>
            <a:ext cx="6335316" cy="664369"/>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Elbow Method is simple technique used in clustering [like in k-means] to find the best number of clusters for your data .  </a:t>
            </a:r>
            <a:endParaRPr lang="en-US" sz="1600" dirty="0"/>
          </a:p>
        </p:txBody>
      </p:sp>
      <p:sp>
        <p:nvSpPr>
          <p:cNvPr id="6" name="Text 3"/>
          <p:cNvSpPr/>
          <p:nvPr/>
        </p:nvSpPr>
        <p:spPr>
          <a:xfrm>
            <a:off x="726638" y="6519743"/>
            <a:ext cx="6335316" cy="33218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The optimal number of cluster is k=4 .</a:t>
            </a:r>
            <a:endParaRPr lang="en-US" sz="1600" dirty="0"/>
          </a:p>
        </p:txBody>
      </p:sp>
      <p:pic>
        <p:nvPicPr>
          <p:cNvPr id="7" name="Image 1" descr="preencoded.png">    </p:cNvPr>
          <p:cNvPicPr>
            <a:picLocks noChangeAspect="1"/>
          </p:cNvPicPr>
          <p:nvPr/>
        </p:nvPicPr>
        <p:blipFill>
          <a:blip r:embed="rId2"/>
          <a:stretch>
            <a:fillRect/>
          </a:stretch>
        </p:blipFill>
        <p:spPr>
          <a:xfrm>
            <a:off x="7576066" y="1764625"/>
            <a:ext cx="5799177" cy="3187779"/>
          </a:xfrm>
          <a:prstGeom prst="rect">
            <a:avLst/>
          </a:prstGeom>
        </p:spPr>
      </p:pic>
      <p:sp>
        <p:nvSpPr>
          <p:cNvPr id="8" name="Text 4"/>
          <p:cNvSpPr/>
          <p:nvPr/>
        </p:nvSpPr>
        <p:spPr>
          <a:xfrm>
            <a:off x="7576066" y="5185886"/>
            <a:ext cx="3228380" cy="389334"/>
          </a:xfrm>
          <a:prstGeom prst="rect">
            <a:avLst/>
          </a:prstGeom>
          <a:noFill/>
          <a:ln/>
        </p:spPr>
        <p:txBody>
          <a:bodyPr wrap="none" lIns="0" tIns="0" rIns="0" bIns="0" rtlCol="0" anchor="t"/>
          <a:lstStyle/>
          <a:p>
            <a:pPr indent="0" marL="0">
              <a:lnSpc>
                <a:spcPts val="3050"/>
              </a:lnSpc>
              <a:buNone/>
            </a:pPr>
            <a:r>
              <a:rPr lang="en-US" sz="2450" b="1" dirty="0">
                <a:solidFill>
                  <a:srgbClr val="333F70"/>
                </a:solidFill>
                <a:latin typeface="Unbounded Bold" pitchFamily="34" charset="0"/>
                <a:ea typeface="Unbounded Bold" pitchFamily="34" charset="-122"/>
                <a:cs typeface="Unbounded Bold" pitchFamily="34" charset="-120"/>
              </a:rPr>
              <a:t>Silhouette Score</a:t>
            </a:r>
            <a:endParaRPr lang="en-US" sz="2450" dirty="0"/>
          </a:p>
        </p:txBody>
      </p:sp>
      <p:sp>
        <p:nvSpPr>
          <p:cNvPr id="9" name="Text 5"/>
          <p:cNvSpPr/>
          <p:nvPr/>
        </p:nvSpPr>
        <p:spPr>
          <a:xfrm>
            <a:off x="7576066" y="5782747"/>
            <a:ext cx="6335316" cy="664369"/>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Silhouette score is simple way to measure how good your clusters are after performing clustering.</a:t>
            </a:r>
            <a:endParaRPr lang="en-US" sz="1600" dirty="0"/>
          </a:p>
        </p:txBody>
      </p:sp>
      <p:sp>
        <p:nvSpPr>
          <p:cNvPr id="10" name="Text 6"/>
          <p:cNvSpPr/>
          <p:nvPr/>
        </p:nvSpPr>
        <p:spPr>
          <a:xfrm>
            <a:off x="7576066" y="6519743"/>
            <a:ext cx="6335316" cy="664369"/>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It helps you decide whether your data points are well grouped into clusters. </a:t>
            </a:r>
            <a:endParaRPr lang="en-US" sz="1600" dirty="0"/>
          </a:p>
        </p:txBody>
      </p:sp>
      <p:sp>
        <p:nvSpPr>
          <p:cNvPr id="11" name="Text 7"/>
          <p:cNvSpPr/>
          <p:nvPr/>
        </p:nvSpPr>
        <p:spPr>
          <a:xfrm>
            <a:off x="7576066" y="7256740"/>
            <a:ext cx="6335316" cy="332184"/>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The optimal number of Cluster is k=2 with a value above 0.6</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43007" y="2323624"/>
            <a:ext cx="5000268" cy="3582353"/>
          </a:xfrm>
          <a:prstGeom prst="rect">
            <a:avLst/>
          </a:prstGeom>
        </p:spPr>
      </p:pic>
      <p:sp>
        <p:nvSpPr>
          <p:cNvPr id="4" name="Text 0"/>
          <p:cNvSpPr/>
          <p:nvPr/>
        </p:nvSpPr>
        <p:spPr>
          <a:xfrm>
            <a:off x="6166842" y="866180"/>
            <a:ext cx="7783116" cy="388739"/>
          </a:xfrm>
          <a:prstGeom prst="rect">
            <a:avLst/>
          </a:prstGeom>
          <a:noFill/>
          <a:ln/>
        </p:spPr>
        <p:txBody>
          <a:bodyPr wrap="none" lIns="0" tIns="0" rIns="0" bIns="0" rtlCol="0" anchor="t"/>
          <a:lstStyle/>
          <a:p>
            <a:pPr indent="0" marL="0">
              <a:lnSpc>
                <a:spcPts val="3050"/>
              </a:lnSpc>
              <a:buNone/>
            </a:pPr>
            <a:r>
              <a:rPr lang="en-US" sz="1900" b="1" i="1" dirty="0">
                <a:solidFill>
                  <a:srgbClr val="333F70"/>
                </a:solidFill>
                <a:latin typeface="Open Sans" pitchFamily="34" charset="0"/>
                <a:ea typeface="Open Sans" pitchFamily="34" charset="-122"/>
                <a:cs typeface="Open Sans" pitchFamily="34" charset="-120"/>
              </a:rPr>
              <a:t>Clusters are created on the basis of Segments .</a:t>
            </a:r>
            <a:endParaRPr lang="en-US" sz="1900" dirty="0"/>
          </a:p>
        </p:txBody>
      </p:sp>
      <p:sp>
        <p:nvSpPr>
          <p:cNvPr id="5" name="Text 1"/>
          <p:cNvSpPr/>
          <p:nvPr/>
        </p:nvSpPr>
        <p:spPr>
          <a:xfrm>
            <a:off x="6166842" y="1429822"/>
            <a:ext cx="7783116" cy="621983"/>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In this final step , we apply our model to classify users based on their credit card usage into 1 of 4 segments . </a:t>
            </a:r>
            <a:endParaRPr lang="en-US" sz="1500" dirty="0"/>
          </a:p>
        </p:txBody>
      </p:sp>
      <p:sp>
        <p:nvSpPr>
          <p:cNvPr id="6" name="Text 2"/>
          <p:cNvSpPr/>
          <p:nvPr/>
        </p:nvSpPr>
        <p:spPr>
          <a:xfrm>
            <a:off x="6166842" y="2119789"/>
            <a:ext cx="7783116" cy="310991"/>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There are 4 clusters [0,1,2,3] .</a:t>
            </a:r>
            <a:endParaRPr lang="en-US" sz="1500" dirty="0"/>
          </a:p>
        </p:txBody>
      </p:sp>
      <p:sp>
        <p:nvSpPr>
          <p:cNvPr id="7" name="Text 3"/>
          <p:cNvSpPr/>
          <p:nvPr/>
        </p:nvSpPr>
        <p:spPr>
          <a:xfrm>
            <a:off x="6166842" y="2649498"/>
            <a:ext cx="7783116" cy="310991"/>
          </a:xfrm>
          <a:prstGeom prst="rect">
            <a:avLst/>
          </a:prstGeom>
          <a:noFill/>
          <a:ln/>
        </p:spPr>
        <p:txBody>
          <a:bodyPr wrap="none" lIns="0" tIns="0" rIns="0" bIns="0" rtlCol="0" anchor="t"/>
          <a:lstStyle/>
          <a:p>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1. </a:t>
            </a:r>
            <a:pPr indent="0" marL="0">
              <a:lnSpc>
                <a:spcPts val="2400"/>
              </a:lnSpc>
              <a:buNone/>
            </a:pPr>
            <a:r>
              <a:rPr lang="en-US" sz="1500" u="sng" dirty="0">
                <a:solidFill>
                  <a:srgbClr val="333F70"/>
                </a:solidFill>
                <a:latin typeface="Open Sans" pitchFamily="34" charset="0"/>
                <a:ea typeface="Open Sans" pitchFamily="34" charset="-122"/>
                <a:cs typeface="Open Sans" pitchFamily="34" charset="-120"/>
              </a:rPr>
              <a:t>Segment [0]</a:t>
            </a:r>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a:t>
            </a:r>
            <a:pPr indent="0" marL="0">
              <a:lnSpc>
                <a:spcPts val="2400"/>
              </a:lnSpc>
              <a:buNone/>
            </a:pPr>
            <a:r>
              <a:rPr lang="en-US" sz="1500" b="1" dirty="0">
                <a:solidFill>
                  <a:srgbClr val="333F70"/>
                </a:solidFill>
                <a:latin typeface="Open Sans" pitchFamily="34" charset="0"/>
                <a:ea typeface="Open Sans" pitchFamily="34" charset="-122"/>
                <a:cs typeface="Open Sans" pitchFamily="34" charset="-120"/>
              </a:rPr>
              <a:t>(Purple)</a:t>
            </a:r>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 Customers with a high spending , frequent transactions. </a:t>
            </a:r>
            <a:endParaRPr lang="en-US" sz="1500" dirty="0"/>
          </a:p>
        </p:txBody>
      </p:sp>
      <p:sp>
        <p:nvSpPr>
          <p:cNvPr id="8" name="Text 4"/>
          <p:cNvSpPr/>
          <p:nvPr/>
        </p:nvSpPr>
        <p:spPr>
          <a:xfrm>
            <a:off x="6166842" y="3179207"/>
            <a:ext cx="7783116" cy="621983"/>
          </a:xfrm>
          <a:prstGeom prst="rect">
            <a:avLst/>
          </a:prstGeom>
          <a:noFill/>
          <a:ln/>
        </p:spPr>
        <p:txBody>
          <a:bodyPr wrap="square" lIns="0" tIns="0" rIns="0" bIns="0" rtlCol="0" anchor="t"/>
          <a:lstStyle/>
          <a:p>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2.  </a:t>
            </a:r>
            <a:pPr indent="0" marL="0">
              <a:lnSpc>
                <a:spcPts val="2400"/>
              </a:lnSpc>
              <a:buNone/>
            </a:pPr>
            <a:r>
              <a:rPr lang="en-US" sz="1500" u="sng" dirty="0">
                <a:solidFill>
                  <a:srgbClr val="333F70"/>
                </a:solidFill>
                <a:latin typeface="Open Sans" pitchFamily="34" charset="0"/>
                <a:ea typeface="Open Sans" pitchFamily="34" charset="-122"/>
                <a:cs typeface="Open Sans" pitchFamily="34" charset="-120"/>
              </a:rPr>
              <a:t>Segment [1]</a:t>
            </a:r>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a:t>
            </a:r>
            <a:pPr indent="0" marL="0">
              <a:lnSpc>
                <a:spcPts val="2400"/>
              </a:lnSpc>
              <a:buNone/>
            </a:pPr>
            <a:r>
              <a:rPr lang="en-US" sz="1500" b="1" dirty="0">
                <a:solidFill>
                  <a:srgbClr val="333F70"/>
                </a:solidFill>
                <a:latin typeface="Open Sans" pitchFamily="34" charset="0"/>
                <a:ea typeface="Open Sans" pitchFamily="34" charset="-122"/>
                <a:cs typeface="Open Sans" pitchFamily="34" charset="-120"/>
              </a:rPr>
              <a:t>(Blue)</a:t>
            </a:r>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 Average customers with moderate spendings ; balancing between purchases and payments .</a:t>
            </a:r>
            <a:endParaRPr lang="en-US" sz="1500" dirty="0"/>
          </a:p>
        </p:txBody>
      </p:sp>
      <p:sp>
        <p:nvSpPr>
          <p:cNvPr id="9" name="Text 5"/>
          <p:cNvSpPr/>
          <p:nvPr/>
        </p:nvSpPr>
        <p:spPr>
          <a:xfrm>
            <a:off x="6166842" y="4019907"/>
            <a:ext cx="7783116" cy="621983"/>
          </a:xfrm>
          <a:prstGeom prst="rect">
            <a:avLst/>
          </a:prstGeom>
          <a:noFill/>
          <a:ln/>
        </p:spPr>
        <p:txBody>
          <a:bodyPr wrap="square" lIns="0" tIns="0" rIns="0" bIns="0" rtlCol="0" anchor="t"/>
          <a:lstStyle/>
          <a:p>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3.  </a:t>
            </a:r>
            <a:pPr indent="0" marL="0">
              <a:lnSpc>
                <a:spcPts val="2400"/>
              </a:lnSpc>
              <a:buNone/>
            </a:pPr>
            <a:r>
              <a:rPr lang="en-US" sz="1500" u="sng" dirty="0">
                <a:solidFill>
                  <a:srgbClr val="333F70"/>
                </a:solidFill>
                <a:latin typeface="Open Sans" pitchFamily="34" charset="0"/>
                <a:ea typeface="Open Sans" pitchFamily="34" charset="-122"/>
                <a:cs typeface="Open Sans" pitchFamily="34" charset="-120"/>
              </a:rPr>
              <a:t>Segment [2]</a:t>
            </a:r>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a:t>
            </a:r>
            <a:pPr indent="0" marL="0">
              <a:lnSpc>
                <a:spcPts val="2400"/>
              </a:lnSpc>
              <a:buNone/>
            </a:pPr>
            <a:r>
              <a:rPr lang="en-US" sz="1500" b="1" dirty="0">
                <a:solidFill>
                  <a:srgbClr val="333F70"/>
                </a:solidFill>
                <a:latin typeface="Open Sans" pitchFamily="34" charset="0"/>
                <a:ea typeface="Open Sans" pitchFamily="34" charset="-122"/>
                <a:cs typeface="Open Sans" pitchFamily="34" charset="-120"/>
              </a:rPr>
              <a:t>(Green)</a:t>
            </a:r>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 Below - Average customers with lower spendings , limited engagement .</a:t>
            </a:r>
            <a:endParaRPr lang="en-US" sz="1500" dirty="0"/>
          </a:p>
        </p:txBody>
      </p:sp>
      <p:sp>
        <p:nvSpPr>
          <p:cNvPr id="10" name="Text 6"/>
          <p:cNvSpPr/>
          <p:nvPr/>
        </p:nvSpPr>
        <p:spPr>
          <a:xfrm>
            <a:off x="6166842" y="4860608"/>
            <a:ext cx="7783116" cy="621983"/>
          </a:xfrm>
          <a:prstGeom prst="rect">
            <a:avLst/>
          </a:prstGeom>
          <a:noFill/>
          <a:ln/>
        </p:spPr>
        <p:txBody>
          <a:bodyPr wrap="square" lIns="0" tIns="0" rIns="0" bIns="0" rtlCol="0" anchor="t"/>
          <a:lstStyle/>
          <a:p>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4.  </a:t>
            </a:r>
            <a:pPr indent="0" marL="0">
              <a:lnSpc>
                <a:spcPts val="2400"/>
              </a:lnSpc>
              <a:buNone/>
            </a:pPr>
            <a:r>
              <a:rPr lang="en-US" sz="1500" u="sng" dirty="0">
                <a:solidFill>
                  <a:srgbClr val="333F70"/>
                </a:solidFill>
                <a:latin typeface="Open Sans" pitchFamily="34" charset="0"/>
                <a:ea typeface="Open Sans" pitchFamily="34" charset="-122"/>
                <a:cs typeface="Open Sans" pitchFamily="34" charset="-120"/>
              </a:rPr>
              <a:t>Segment [3]</a:t>
            </a:r>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a:t>
            </a:r>
            <a:pPr indent="0" marL="0">
              <a:lnSpc>
                <a:spcPts val="2400"/>
              </a:lnSpc>
              <a:buNone/>
            </a:pPr>
            <a:r>
              <a:rPr lang="en-US" sz="1500" b="1" dirty="0">
                <a:solidFill>
                  <a:srgbClr val="333F70"/>
                </a:solidFill>
                <a:latin typeface="Open Sans" pitchFamily="34" charset="0"/>
                <a:ea typeface="Open Sans" pitchFamily="34" charset="-122"/>
                <a:cs typeface="Open Sans" pitchFamily="34" charset="-120"/>
              </a:rPr>
              <a:t>(Yellow)</a:t>
            </a:r>
            <a:pP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 : Least active customers with minimal spendings , prefers stability in their spendings .</a:t>
            </a:r>
            <a:endParaRPr lang="en-US" sz="1500" dirty="0"/>
          </a:p>
        </p:txBody>
      </p:sp>
      <p:sp>
        <p:nvSpPr>
          <p:cNvPr id="11" name="Text 7"/>
          <p:cNvSpPr/>
          <p:nvPr/>
        </p:nvSpPr>
        <p:spPr>
          <a:xfrm>
            <a:off x="6166842" y="5701308"/>
            <a:ext cx="7783116" cy="310991"/>
          </a:xfrm>
          <a:prstGeom prst="rect">
            <a:avLst/>
          </a:prstGeom>
          <a:noFill/>
          <a:ln/>
        </p:spPr>
        <p:txBody>
          <a:bodyPr wrap="none" lIns="0" tIns="0" rIns="0" bIns="0" rtlCol="0" anchor="t"/>
          <a:lstStyle/>
          <a:p>
            <a:pPr indent="0" marL="0">
              <a:lnSpc>
                <a:spcPts val="2400"/>
              </a:lnSpc>
              <a:buNone/>
            </a:pPr>
            <a:endParaRPr lang="en-US" sz="1500" dirty="0"/>
          </a:p>
        </p:txBody>
      </p:sp>
      <p:sp>
        <p:nvSpPr>
          <p:cNvPr id="12" name="Text 8"/>
          <p:cNvSpPr/>
          <p:nvPr/>
        </p:nvSpPr>
        <p:spPr>
          <a:xfrm>
            <a:off x="6166842" y="6231017"/>
            <a:ext cx="7783116" cy="777478"/>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333F70"/>
                </a:solidFill>
                <a:latin typeface="Open Sans" pitchFamily="34" charset="0"/>
                <a:ea typeface="Open Sans" pitchFamily="34" charset="-122"/>
                <a:cs typeface="Open Sans" pitchFamily="34" charset="-120"/>
              </a:rPr>
              <a:t>Every row in the dataset is now grouped into one of 4 clusters , as indicated by the segment column.</a:t>
            </a:r>
            <a:endParaRPr lang="en-US" sz="1500" dirty="0"/>
          </a:p>
        </p:txBody>
      </p:sp>
      <p:sp>
        <p:nvSpPr>
          <p:cNvPr id="13" name="Text 9"/>
          <p:cNvSpPr/>
          <p:nvPr/>
        </p:nvSpPr>
        <p:spPr>
          <a:xfrm>
            <a:off x="6166842" y="7227213"/>
            <a:ext cx="7783116" cy="310991"/>
          </a:xfrm>
          <a:prstGeom prst="rect">
            <a:avLst/>
          </a:prstGeom>
          <a:noFill/>
          <a:ln/>
        </p:spPr>
        <p:txBody>
          <a:bodyPr wrap="none" lIns="0" tIns="0" rIns="0" bIns="0" rtlCol="0" anchor="t"/>
          <a:lstStyle/>
          <a:p>
            <a:pPr indent="0" marL="0">
              <a:lnSpc>
                <a:spcPts val="2400"/>
              </a:lnSpc>
              <a:buNone/>
            </a:pP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81887" y="1609487"/>
            <a:ext cx="5010626" cy="5010626"/>
          </a:xfrm>
          <a:prstGeom prst="rect">
            <a:avLst/>
          </a:prstGeom>
        </p:spPr>
      </p:pic>
      <p:sp>
        <p:nvSpPr>
          <p:cNvPr id="4" name="Text 0"/>
          <p:cNvSpPr/>
          <p:nvPr/>
        </p:nvSpPr>
        <p:spPr>
          <a:xfrm>
            <a:off x="666274" y="1019413"/>
            <a:ext cx="7811453" cy="304562"/>
          </a:xfrm>
          <a:prstGeom prst="rect">
            <a:avLst/>
          </a:prstGeom>
          <a:noFill/>
          <a:ln/>
        </p:spPr>
        <p:txBody>
          <a:bodyPr wrap="none" lIns="0" tIns="0" rIns="0" bIns="0" rtlCol="0" anchor="t"/>
          <a:lstStyle/>
          <a:p>
            <a:pPr indent="0" marL="0">
              <a:lnSpc>
                <a:spcPts val="2350"/>
              </a:lnSpc>
              <a:buNone/>
            </a:pPr>
            <a:endParaRPr lang="en-US" sz="1450" dirty="0"/>
          </a:p>
        </p:txBody>
      </p:sp>
      <p:sp>
        <p:nvSpPr>
          <p:cNvPr id="5" name="Text 1"/>
          <p:cNvSpPr/>
          <p:nvPr/>
        </p:nvSpPr>
        <p:spPr>
          <a:xfrm>
            <a:off x="666274" y="1514237"/>
            <a:ext cx="7811453" cy="1189673"/>
          </a:xfrm>
          <a:prstGeom prst="rect">
            <a:avLst/>
          </a:prstGeom>
          <a:noFill/>
          <a:ln/>
        </p:spPr>
        <p:txBody>
          <a:bodyPr wrap="square" lIns="0" tIns="0" rIns="0" bIns="0" rtlCol="0" anchor="t"/>
          <a:lstStyle/>
          <a:p>
            <a:pPr indent="0" marL="0">
              <a:lnSpc>
                <a:spcPts val="4650"/>
              </a:lnSpc>
              <a:buNone/>
            </a:pPr>
            <a:r>
              <a:rPr lang="en-US" sz="3700" b="1" dirty="0">
                <a:solidFill>
                  <a:srgbClr val="333F70"/>
                </a:solidFill>
                <a:latin typeface="Unbounded Bold" pitchFamily="34" charset="0"/>
                <a:ea typeface="Unbounded Bold" pitchFamily="34" charset="-122"/>
                <a:cs typeface="Unbounded Bold" pitchFamily="34" charset="-120"/>
              </a:rPr>
              <a:t>Introduction to Model Building.</a:t>
            </a:r>
            <a:endParaRPr lang="en-US" sz="3700" dirty="0"/>
          </a:p>
        </p:txBody>
      </p:sp>
      <p:sp>
        <p:nvSpPr>
          <p:cNvPr id="6" name="Text 2"/>
          <p:cNvSpPr/>
          <p:nvPr/>
        </p:nvSpPr>
        <p:spPr>
          <a:xfrm>
            <a:off x="666274" y="2989421"/>
            <a:ext cx="7811453" cy="380762"/>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Objective :</a:t>
            </a:r>
            <a:endParaRPr lang="en-US" sz="1450" dirty="0"/>
          </a:p>
        </p:txBody>
      </p:sp>
      <p:sp>
        <p:nvSpPr>
          <p:cNvPr id="7" name="Text 3"/>
          <p:cNvSpPr/>
          <p:nvPr/>
        </p:nvSpPr>
        <p:spPr>
          <a:xfrm>
            <a:off x="666274" y="3584258"/>
            <a:ext cx="7811453" cy="304562"/>
          </a:xfrm>
          <a:prstGeom prst="rect">
            <a:avLst/>
          </a:prstGeom>
          <a:noFill/>
          <a:ln/>
        </p:spPr>
        <p:txBody>
          <a:bodyPr wrap="none" lIns="0" tIns="0" rIns="0" bIns="0" rtlCol="0" anchor="t"/>
          <a:lstStyle/>
          <a:p>
            <a:pPr indent="0" marL="0">
              <a:lnSpc>
                <a:spcPts val="2350"/>
              </a:lnSpc>
              <a:buNone/>
            </a:pPr>
            <a:r>
              <a:rPr lang="en-US" sz="1450" dirty="0">
                <a:solidFill>
                  <a:srgbClr val="333F70"/>
                </a:solidFill>
                <a:latin typeface="Open Sans" pitchFamily="34" charset="0"/>
                <a:ea typeface="Open Sans" pitchFamily="34" charset="-122"/>
                <a:cs typeface="Open Sans" pitchFamily="34" charset="-120"/>
              </a:rPr>
              <a:t>To develop predictive models</a:t>
            </a:r>
            <a:pPr indent="0" marL="0">
              <a:lnSpc>
                <a:spcPts val="2350"/>
              </a:lnSpc>
              <a:buNone/>
            </a:pPr>
            <a:r>
              <a:rPr lang="en-US" sz="1450" b="1" dirty="0">
                <a:solidFill>
                  <a:srgbClr val="333F70"/>
                </a:solidFill>
                <a:latin typeface="Open Sans" pitchFamily="34" charset="0"/>
                <a:ea typeface="Open Sans" pitchFamily="34" charset="-122"/>
                <a:cs typeface="Open Sans" pitchFamily="34" charset="-120"/>
              </a:rPr>
              <a:t> </a:t>
            </a:r>
            <a:pPr indent="0" marL="0">
              <a:lnSpc>
                <a:spcPts val="2350"/>
              </a:lnSpc>
              <a:buNone/>
            </a:pPr>
            <a:r>
              <a:rPr lang="en-US" sz="1450" dirty="0">
                <a:solidFill>
                  <a:srgbClr val="333F70"/>
                </a:solidFill>
                <a:latin typeface="Open Sans" pitchFamily="34" charset="0"/>
                <a:ea typeface="Open Sans" pitchFamily="34" charset="-122"/>
                <a:cs typeface="Open Sans" pitchFamily="34" charset="-120"/>
              </a:rPr>
              <a:t>that can accurately classify customer segments.</a:t>
            </a:r>
            <a:endParaRPr lang="en-US" sz="1450" dirty="0"/>
          </a:p>
        </p:txBody>
      </p:sp>
      <p:sp>
        <p:nvSpPr>
          <p:cNvPr id="8" name="Text 4"/>
          <p:cNvSpPr/>
          <p:nvPr/>
        </p:nvSpPr>
        <p:spPr>
          <a:xfrm>
            <a:off x="666274" y="4102894"/>
            <a:ext cx="7811453" cy="380762"/>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Process Overview : </a:t>
            </a:r>
            <a:endParaRPr lang="en-US" sz="1450" dirty="0"/>
          </a:p>
        </p:txBody>
      </p:sp>
      <p:sp>
        <p:nvSpPr>
          <p:cNvPr id="9" name="Text 5"/>
          <p:cNvSpPr/>
          <p:nvPr/>
        </p:nvSpPr>
        <p:spPr>
          <a:xfrm>
            <a:off x="666274" y="4697730"/>
            <a:ext cx="7811453" cy="304562"/>
          </a:xfrm>
          <a:prstGeom prst="rect">
            <a:avLst/>
          </a:prstGeom>
          <a:noFill/>
          <a:ln/>
        </p:spPr>
        <p:txBody>
          <a:bodyPr wrap="none" lIns="0" tIns="0" rIns="0" bIns="0" rtlCol="0" anchor="t"/>
          <a:lstStyle/>
          <a:p>
            <a:pPr indent="0" marL="0">
              <a:lnSpc>
                <a:spcPts val="2350"/>
              </a:lnSpc>
              <a:buNone/>
            </a:pPr>
            <a:r>
              <a:rPr lang="en-US" sz="1450" b="1" u="sng" dirty="0">
                <a:solidFill>
                  <a:srgbClr val="333F70"/>
                </a:solidFill>
                <a:latin typeface="Open Sans" pitchFamily="34" charset="0"/>
                <a:ea typeface="Open Sans" pitchFamily="34" charset="-122"/>
                <a:cs typeface="Open Sans" pitchFamily="34" charset="-120"/>
              </a:rPr>
              <a:t>Data Preparation :</a:t>
            </a:r>
            <a:pPr indent="0" marL="0">
              <a:lnSpc>
                <a:spcPts val="2350"/>
              </a:lnSpc>
              <a:buNone/>
            </a:pPr>
            <a:r>
              <a:rPr lang="en-US" sz="1450" u="sng" dirty="0">
                <a:solidFill>
                  <a:srgbClr val="333F70"/>
                </a:solidFill>
                <a:latin typeface="Open Sans" pitchFamily="34" charset="0"/>
                <a:ea typeface="Open Sans" pitchFamily="34" charset="-122"/>
                <a:cs typeface="Open Sans" pitchFamily="34" charset="-120"/>
              </a:rPr>
              <a:t> </a:t>
            </a:r>
            <a:pPr indent="0" marL="0">
              <a:lnSpc>
                <a:spcPts val="2350"/>
              </a:lnSpc>
              <a:buNone/>
            </a:pPr>
            <a:r>
              <a:rPr lang="en-US" sz="1450" dirty="0">
                <a:solidFill>
                  <a:srgbClr val="333F70"/>
                </a:solidFill>
                <a:latin typeface="Open Sans" pitchFamily="34" charset="0"/>
                <a:ea typeface="Open Sans" pitchFamily="34" charset="-122"/>
                <a:cs typeface="Open Sans" pitchFamily="34" charset="-120"/>
              </a:rPr>
              <a:t>Cleaned and split the data into training and testing sets.</a:t>
            </a:r>
            <a:endParaRPr lang="en-US" sz="1450" dirty="0"/>
          </a:p>
        </p:txBody>
      </p:sp>
      <p:sp>
        <p:nvSpPr>
          <p:cNvPr id="10" name="Text 6"/>
          <p:cNvSpPr/>
          <p:nvPr/>
        </p:nvSpPr>
        <p:spPr>
          <a:xfrm>
            <a:off x="666274" y="5216366"/>
            <a:ext cx="7811453" cy="304562"/>
          </a:xfrm>
          <a:prstGeom prst="rect">
            <a:avLst/>
          </a:prstGeom>
          <a:noFill/>
          <a:ln/>
        </p:spPr>
        <p:txBody>
          <a:bodyPr wrap="none" lIns="0" tIns="0" rIns="0" bIns="0" rtlCol="0" anchor="t"/>
          <a:lstStyle/>
          <a:p>
            <a:pPr indent="0" marL="0">
              <a:lnSpc>
                <a:spcPts val="2350"/>
              </a:lnSpc>
              <a:buNone/>
            </a:pPr>
            <a:r>
              <a:rPr lang="en-US" sz="1450" b="1" u="sng" dirty="0">
                <a:solidFill>
                  <a:srgbClr val="333F70"/>
                </a:solidFill>
                <a:latin typeface="Open Sans" pitchFamily="34" charset="0"/>
                <a:ea typeface="Open Sans" pitchFamily="34" charset="-122"/>
                <a:cs typeface="Open Sans" pitchFamily="34" charset="-120"/>
              </a:rPr>
              <a:t>Model Selection :</a:t>
            </a:r>
            <a:pPr indent="0" marL="0">
              <a:lnSpc>
                <a:spcPts val="2350"/>
              </a:lnSpc>
              <a:buNone/>
            </a:pPr>
            <a:r>
              <a:rPr lang="en-US" sz="1450" u="sng" dirty="0">
                <a:solidFill>
                  <a:srgbClr val="333F70"/>
                </a:solidFill>
                <a:latin typeface="Open Sans" pitchFamily="34" charset="0"/>
                <a:ea typeface="Open Sans" pitchFamily="34" charset="-122"/>
                <a:cs typeface="Open Sans" pitchFamily="34" charset="-120"/>
              </a:rPr>
              <a:t> </a:t>
            </a:r>
            <a:pPr indent="0" marL="0">
              <a:lnSpc>
                <a:spcPts val="2350"/>
              </a:lnSpc>
              <a:buNone/>
            </a:pPr>
            <a:r>
              <a:rPr lang="en-US" sz="1450" dirty="0">
                <a:solidFill>
                  <a:srgbClr val="333F70"/>
                </a:solidFill>
                <a:latin typeface="Open Sans" pitchFamily="34" charset="0"/>
                <a:ea typeface="Open Sans" pitchFamily="34" charset="-122"/>
                <a:cs typeface="Open Sans" pitchFamily="34" charset="-120"/>
              </a:rPr>
              <a:t>Chose diverse algorithms to ensure comprehensive analysis.</a:t>
            </a:r>
            <a:endParaRPr lang="en-US" sz="1450" dirty="0"/>
          </a:p>
        </p:txBody>
      </p:sp>
      <p:sp>
        <p:nvSpPr>
          <p:cNvPr id="11" name="Text 7"/>
          <p:cNvSpPr/>
          <p:nvPr/>
        </p:nvSpPr>
        <p:spPr>
          <a:xfrm>
            <a:off x="666274" y="5735003"/>
            <a:ext cx="7811453" cy="304562"/>
          </a:xfrm>
          <a:prstGeom prst="rect">
            <a:avLst/>
          </a:prstGeom>
          <a:noFill/>
          <a:ln/>
        </p:spPr>
        <p:txBody>
          <a:bodyPr wrap="none" lIns="0" tIns="0" rIns="0" bIns="0" rtlCol="0" anchor="t"/>
          <a:lstStyle/>
          <a:p>
            <a:pPr indent="0" marL="0">
              <a:lnSpc>
                <a:spcPts val="2350"/>
              </a:lnSpc>
              <a:buNone/>
            </a:pPr>
            <a:r>
              <a:rPr lang="en-US" sz="1450" b="1" u="sng" dirty="0">
                <a:solidFill>
                  <a:srgbClr val="333F70"/>
                </a:solidFill>
                <a:latin typeface="Open Sans" pitchFamily="34" charset="0"/>
                <a:ea typeface="Open Sans" pitchFamily="34" charset="-122"/>
                <a:cs typeface="Open Sans" pitchFamily="34" charset="-120"/>
              </a:rPr>
              <a:t>Training :</a:t>
            </a:r>
            <a:pPr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Each model was trained on the training set to learn patterns.</a:t>
            </a:r>
            <a:endParaRPr lang="en-US" sz="1450" dirty="0"/>
          </a:p>
        </p:txBody>
      </p:sp>
      <p:sp>
        <p:nvSpPr>
          <p:cNvPr id="12" name="Text 8"/>
          <p:cNvSpPr/>
          <p:nvPr/>
        </p:nvSpPr>
        <p:spPr>
          <a:xfrm>
            <a:off x="666274" y="6253639"/>
            <a:ext cx="7811453" cy="304562"/>
          </a:xfrm>
          <a:prstGeom prst="rect">
            <a:avLst/>
          </a:prstGeom>
          <a:noFill/>
          <a:ln/>
        </p:spPr>
        <p:txBody>
          <a:bodyPr wrap="none" lIns="0" tIns="0" rIns="0" bIns="0" rtlCol="0" anchor="t"/>
          <a:lstStyle/>
          <a:p>
            <a:pPr indent="0" marL="0">
              <a:lnSpc>
                <a:spcPts val="2350"/>
              </a:lnSpc>
              <a:buNone/>
            </a:pPr>
            <a:r>
              <a:rPr lang="en-US" sz="1450" b="1" u="sng" dirty="0">
                <a:solidFill>
                  <a:srgbClr val="333F70"/>
                </a:solidFill>
                <a:latin typeface="Open Sans" pitchFamily="34" charset="0"/>
                <a:ea typeface="Open Sans" pitchFamily="34" charset="-122"/>
                <a:cs typeface="Open Sans" pitchFamily="34" charset="-120"/>
              </a:rPr>
              <a:t>lEvaluation :</a:t>
            </a:r>
            <a:pPr indent="0" marL="0">
              <a:lnSpc>
                <a:spcPts val="2350"/>
              </a:lnSpc>
              <a:buNone/>
            </a:pPr>
            <a:r>
              <a:rPr lang="en-US" sz="1450" u="sng" dirty="0">
                <a:solidFill>
                  <a:srgbClr val="333F70"/>
                </a:solidFill>
                <a:latin typeface="Open Sans" pitchFamily="34" charset="0"/>
                <a:ea typeface="Open Sans" pitchFamily="34" charset="-122"/>
                <a:cs typeface="Open Sans" pitchFamily="34" charset="-120"/>
              </a:rPr>
              <a:t> </a:t>
            </a:r>
            <a:pPr indent="0" marL="0">
              <a:lnSpc>
                <a:spcPts val="2350"/>
              </a:lnSpc>
              <a:buNone/>
            </a:pPr>
            <a:r>
              <a:rPr lang="en-US" sz="1450" dirty="0">
                <a:solidFill>
                  <a:srgbClr val="333F70"/>
                </a:solidFill>
                <a:latin typeface="Open Sans" pitchFamily="34" charset="0"/>
                <a:ea typeface="Open Sans" pitchFamily="34" charset="-122"/>
                <a:cs typeface="Open Sans" pitchFamily="34" charset="-120"/>
              </a:rPr>
              <a:t>Models were evaluated using testing data to measure performance.</a:t>
            </a:r>
            <a:endParaRPr lang="en-US" sz="1450" dirty="0"/>
          </a:p>
        </p:txBody>
      </p:sp>
      <p:sp>
        <p:nvSpPr>
          <p:cNvPr id="13" name="Text 9"/>
          <p:cNvSpPr/>
          <p:nvPr/>
        </p:nvSpPr>
        <p:spPr>
          <a:xfrm>
            <a:off x="666274" y="6772275"/>
            <a:ext cx="7811453" cy="609124"/>
          </a:xfrm>
          <a:prstGeom prst="rect">
            <a:avLst/>
          </a:prstGeom>
          <a:noFill/>
          <a:ln/>
        </p:spPr>
        <p:txBody>
          <a:bodyPr wrap="square" lIns="0" tIns="0" rIns="0" bIns="0" rtlCol="0" anchor="t"/>
          <a:lstStyle/>
          <a:p>
            <a:pPr indent="0" marL="0">
              <a:lnSpc>
                <a:spcPts val="2350"/>
              </a:lnSpc>
              <a:buNone/>
            </a:pPr>
            <a:r>
              <a:rPr lang="en-US" sz="1450" b="1" u="sng" dirty="0">
                <a:solidFill>
                  <a:srgbClr val="333F70"/>
                </a:solidFill>
                <a:latin typeface="Open Sans" pitchFamily="34" charset="0"/>
                <a:ea typeface="Open Sans" pitchFamily="34" charset="-122"/>
                <a:cs typeface="Open Sans" pitchFamily="34" charset="-120"/>
              </a:rPr>
              <a:t>Comparison :</a:t>
            </a:r>
            <a:pPr indent="0" marL="0">
              <a:lnSpc>
                <a:spcPts val="2350"/>
              </a:lnSpc>
              <a:buNone/>
            </a:pPr>
            <a:r>
              <a:rPr lang="en-US" sz="1450" u="sng" dirty="0">
                <a:solidFill>
                  <a:srgbClr val="333F70"/>
                </a:solidFill>
                <a:latin typeface="Open Sans" pitchFamily="34" charset="0"/>
                <a:ea typeface="Open Sans" pitchFamily="34" charset="-122"/>
                <a:cs typeface="Open Sans" pitchFamily="34" charset="-120"/>
              </a:rPr>
              <a:t> </a:t>
            </a:r>
            <a:pPr indent="0" marL="0">
              <a:lnSpc>
                <a:spcPts val="2350"/>
              </a:lnSpc>
              <a:buNone/>
            </a:pPr>
            <a:r>
              <a:rPr lang="en-US" sz="1450" dirty="0">
                <a:solidFill>
                  <a:srgbClr val="333F70"/>
                </a:solidFill>
                <a:latin typeface="Open Sans" pitchFamily="34" charset="0"/>
                <a:ea typeface="Open Sans" pitchFamily="34" charset="-122"/>
                <a:cs typeface="Open Sans" pitchFamily="34" charset="-120"/>
              </a:rPr>
              <a:t>Models are compared based on metrics like accuracy, precision, recall, and F1-score.</a:t>
            </a:r>
            <a:endParaRPr lang="en-US" sz="14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013579"/>
            <a:ext cx="12662297"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Models Implemented for Prediction.</a:t>
            </a:r>
            <a:endParaRPr lang="en-US" sz="4450" dirty="0"/>
          </a:p>
        </p:txBody>
      </p:sp>
      <p:sp>
        <p:nvSpPr>
          <p:cNvPr id="3" name="Shape 1"/>
          <p:cNvSpPr/>
          <p:nvPr/>
        </p:nvSpPr>
        <p:spPr>
          <a:xfrm>
            <a:off x="793790" y="2175986"/>
            <a:ext cx="4196358" cy="3128129"/>
          </a:xfrm>
          <a:prstGeom prst="roundRect">
            <a:avLst>
              <a:gd name="adj" fmla="val 3046"/>
            </a:avLst>
          </a:prstGeom>
          <a:solidFill>
            <a:srgbClr val="D6F5EE"/>
          </a:solidFill>
          <a:ln w="7620">
            <a:solidFill>
              <a:srgbClr val="BCDBD4"/>
            </a:solidFill>
            <a:prstDash val="solid"/>
          </a:ln>
        </p:spPr>
      </p:sp>
      <p:sp>
        <p:nvSpPr>
          <p:cNvPr id="4" name="Text 2"/>
          <p:cNvSpPr/>
          <p:nvPr/>
        </p:nvSpPr>
        <p:spPr>
          <a:xfrm>
            <a:off x="1028224" y="2410420"/>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 Decision Tree</a:t>
            </a:r>
            <a:endParaRPr lang="en-US" sz="2200" dirty="0"/>
          </a:p>
        </p:txBody>
      </p:sp>
      <p:sp>
        <p:nvSpPr>
          <p:cNvPr id="5" name="Text 3"/>
          <p:cNvSpPr/>
          <p:nvPr/>
        </p:nvSpPr>
        <p:spPr>
          <a:xfrm>
            <a:off x="1028224" y="2900839"/>
            <a:ext cx="3727490"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Interpretable model that splits data based on feature values. Ideal for understanding decision processes and identifying key features.</a:t>
            </a:r>
            <a:endParaRPr lang="en-US" sz="1750" dirty="0"/>
          </a:p>
        </p:txBody>
      </p:sp>
      <p:sp>
        <p:nvSpPr>
          <p:cNvPr id="6" name="Shape 4"/>
          <p:cNvSpPr/>
          <p:nvPr/>
        </p:nvSpPr>
        <p:spPr>
          <a:xfrm>
            <a:off x="5216962" y="2175986"/>
            <a:ext cx="4196358" cy="3128129"/>
          </a:xfrm>
          <a:prstGeom prst="roundRect">
            <a:avLst>
              <a:gd name="adj" fmla="val 3046"/>
            </a:avLst>
          </a:prstGeom>
          <a:solidFill>
            <a:srgbClr val="D6F5EE"/>
          </a:solidFill>
          <a:ln w="7620">
            <a:solidFill>
              <a:srgbClr val="BCDBD4"/>
            </a:solidFill>
            <a:prstDash val="solid"/>
          </a:ln>
        </p:spPr>
      </p:sp>
      <p:sp>
        <p:nvSpPr>
          <p:cNvPr id="7" name="Text 5"/>
          <p:cNvSpPr/>
          <p:nvPr/>
        </p:nvSpPr>
        <p:spPr>
          <a:xfrm>
            <a:off x="5451396" y="2410420"/>
            <a:ext cx="3727490"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 K - Nearest Neighbors [KNN]</a:t>
            </a:r>
            <a:endParaRPr lang="en-US" sz="2200" dirty="0"/>
          </a:p>
        </p:txBody>
      </p:sp>
      <p:sp>
        <p:nvSpPr>
          <p:cNvPr id="8" name="Text 6"/>
          <p:cNvSpPr/>
          <p:nvPr/>
        </p:nvSpPr>
        <p:spPr>
          <a:xfrm>
            <a:off x="5451396" y="3255169"/>
            <a:ext cx="3727490"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Instance-based learning that classifies data points based on their proximity to nearest neighbors. Useful for non-linear data and small datasets.</a:t>
            </a:r>
            <a:endParaRPr lang="en-US" sz="1750" dirty="0"/>
          </a:p>
        </p:txBody>
      </p:sp>
      <p:sp>
        <p:nvSpPr>
          <p:cNvPr id="9" name="Shape 7"/>
          <p:cNvSpPr/>
          <p:nvPr/>
        </p:nvSpPr>
        <p:spPr>
          <a:xfrm>
            <a:off x="9640133" y="2175986"/>
            <a:ext cx="4196358" cy="3128129"/>
          </a:xfrm>
          <a:prstGeom prst="roundRect">
            <a:avLst>
              <a:gd name="adj" fmla="val 3046"/>
            </a:avLst>
          </a:prstGeom>
          <a:solidFill>
            <a:srgbClr val="D6F5EE"/>
          </a:solidFill>
          <a:ln w="7620">
            <a:solidFill>
              <a:srgbClr val="BCDBD4"/>
            </a:solidFill>
            <a:prstDash val="solid"/>
          </a:ln>
        </p:spPr>
      </p:sp>
      <p:sp>
        <p:nvSpPr>
          <p:cNvPr id="10" name="Text 8"/>
          <p:cNvSpPr/>
          <p:nvPr/>
        </p:nvSpPr>
        <p:spPr>
          <a:xfrm>
            <a:off x="9874568" y="2410420"/>
            <a:ext cx="3116580"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 Random Forrest</a:t>
            </a:r>
            <a:endParaRPr lang="en-US" sz="2200" dirty="0"/>
          </a:p>
        </p:txBody>
      </p:sp>
      <p:sp>
        <p:nvSpPr>
          <p:cNvPr id="11" name="Text 9"/>
          <p:cNvSpPr/>
          <p:nvPr/>
        </p:nvSpPr>
        <p:spPr>
          <a:xfrm>
            <a:off x="9874568" y="2900839"/>
            <a:ext cx="3727490"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Ensemble of decision trees that improves accuracy and reduces overfitting. Useful for large datasets and complex relationships.</a:t>
            </a:r>
            <a:endParaRPr lang="en-US" sz="1750" dirty="0"/>
          </a:p>
        </p:txBody>
      </p:sp>
      <p:sp>
        <p:nvSpPr>
          <p:cNvPr id="12" name="Shape 10"/>
          <p:cNvSpPr/>
          <p:nvPr/>
        </p:nvSpPr>
        <p:spPr>
          <a:xfrm>
            <a:off x="793790" y="5530929"/>
            <a:ext cx="13042821" cy="1685092"/>
          </a:xfrm>
          <a:prstGeom prst="roundRect">
            <a:avLst>
              <a:gd name="adj" fmla="val 5654"/>
            </a:avLst>
          </a:prstGeom>
          <a:solidFill>
            <a:srgbClr val="D6F5EE"/>
          </a:solidFill>
          <a:ln w="7620">
            <a:solidFill>
              <a:srgbClr val="BCDBD4"/>
            </a:solidFill>
            <a:prstDash val="solid"/>
          </a:ln>
        </p:spPr>
      </p:sp>
      <p:sp>
        <p:nvSpPr>
          <p:cNvPr id="13" name="Text 11"/>
          <p:cNvSpPr/>
          <p:nvPr/>
        </p:nvSpPr>
        <p:spPr>
          <a:xfrm>
            <a:off x="1028224" y="5765363"/>
            <a:ext cx="5713333"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 Support Vector Machine [SVM]</a:t>
            </a:r>
            <a:endParaRPr lang="en-US" sz="2200" dirty="0"/>
          </a:p>
        </p:txBody>
      </p:sp>
      <p:sp>
        <p:nvSpPr>
          <p:cNvPr id="14" name="Text 12"/>
          <p:cNvSpPr/>
          <p:nvPr/>
        </p:nvSpPr>
        <p:spPr>
          <a:xfrm>
            <a:off x="1028224" y="6255782"/>
            <a:ext cx="12573953"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Finds the optimal hyperplane that separates classes. Robust and effective for high-dimensional data and complex classifications.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415772"/>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04C8E"/>
                </a:solidFill>
                <a:latin typeface="Unbounded Bold" pitchFamily="34" charset="0"/>
                <a:ea typeface="Unbounded Bold" pitchFamily="34" charset="-122"/>
                <a:cs typeface="Unbounded Bold" pitchFamily="34" charset="-120"/>
              </a:rPr>
              <a:t>Introduction :</a:t>
            </a:r>
            <a:endParaRPr lang="en-US" sz="4450" dirty="0"/>
          </a:p>
        </p:txBody>
      </p:sp>
      <p:sp>
        <p:nvSpPr>
          <p:cNvPr id="5" name="Text 2"/>
          <p:cNvSpPr/>
          <p:nvPr/>
        </p:nvSpPr>
        <p:spPr>
          <a:xfrm>
            <a:off x="793790" y="2691527"/>
            <a:ext cx="3402330" cy="425291"/>
          </a:xfrm>
          <a:prstGeom prst="rect">
            <a:avLst/>
          </a:prstGeom>
          <a:noFill/>
          <a:ln/>
        </p:spPr>
        <p:txBody>
          <a:bodyPr wrap="none" lIns="0" tIns="0" rIns="0" bIns="0" rtlCol="0" anchor="t"/>
          <a:lstStyle/>
          <a:p>
            <a:pPr indent="0" marL="0">
              <a:lnSpc>
                <a:spcPts val="3300"/>
              </a:lnSpc>
              <a:buNone/>
            </a:pPr>
            <a:r>
              <a:rPr lang="en-US" sz="2650" b="1" u="sng" dirty="0">
                <a:solidFill>
                  <a:srgbClr val="4D4D4D"/>
                </a:solidFill>
                <a:latin typeface="Unbounded Bold" pitchFamily="34" charset="0"/>
                <a:ea typeface="Unbounded Bold" pitchFamily="34" charset="-122"/>
                <a:cs typeface="Unbounded Bold" pitchFamily="34" charset="-120"/>
              </a:rPr>
              <a:t>Objectives :</a:t>
            </a:r>
            <a:endParaRPr lang="en-US" sz="2650" dirty="0"/>
          </a:p>
        </p:txBody>
      </p:sp>
      <p:sp>
        <p:nvSpPr>
          <p:cNvPr id="6" name="Text 3"/>
          <p:cNvSpPr/>
          <p:nvPr/>
        </p:nvSpPr>
        <p:spPr>
          <a:xfrm>
            <a:off x="793790" y="3343632"/>
            <a:ext cx="3978116" cy="290322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objective of this project is to develop an accurate unsupervised learning model based on credit card usage data. This segmentation enables better understanding of customer needs,  supports decision-making for product development and customer retention.</a:t>
            </a:r>
            <a:endParaRPr lang="en-US" sz="1750" dirty="0"/>
          </a:p>
        </p:txBody>
      </p:sp>
      <p:sp>
        <p:nvSpPr>
          <p:cNvPr id="7" name="Text 4"/>
          <p:cNvSpPr/>
          <p:nvPr/>
        </p:nvSpPr>
        <p:spPr>
          <a:xfrm>
            <a:off x="5332928" y="2691527"/>
            <a:ext cx="3402330" cy="425291"/>
          </a:xfrm>
          <a:prstGeom prst="rect">
            <a:avLst/>
          </a:prstGeom>
          <a:noFill/>
          <a:ln/>
        </p:spPr>
        <p:txBody>
          <a:bodyPr wrap="none" lIns="0" tIns="0" rIns="0" bIns="0" rtlCol="0" anchor="t"/>
          <a:lstStyle/>
          <a:p>
            <a:pPr indent="0" marL="0">
              <a:lnSpc>
                <a:spcPts val="3300"/>
              </a:lnSpc>
              <a:buNone/>
            </a:pPr>
            <a:r>
              <a:rPr lang="en-US" sz="2650" b="1" u="sng" dirty="0">
                <a:solidFill>
                  <a:srgbClr val="2B4150"/>
                </a:solidFill>
                <a:latin typeface="Unbounded Bold" pitchFamily="34" charset="0"/>
                <a:ea typeface="Unbounded Bold" pitchFamily="34" charset="-122"/>
                <a:cs typeface="Unbounded Bold" pitchFamily="34" charset="-120"/>
              </a:rPr>
              <a:t>Dataset :</a:t>
            </a:r>
            <a:endParaRPr lang="en-US" sz="2650" dirty="0"/>
          </a:p>
        </p:txBody>
      </p:sp>
      <p:sp>
        <p:nvSpPr>
          <p:cNvPr id="8" name="Text 5"/>
          <p:cNvSpPr/>
          <p:nvPr/>
        </p:nvSpPr>
        <p:spPr>
          <a:xfrm>
            <a:off x="5332928" y="3343632"/>
            <a:ext cx="3978116" cy="290322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dataset contains 8,950 records detailing customer financial behavior, including balances, purchases, credit limits, and payment history. Key metrics such as purchase frequency, cash advances, and account tenure are included for comprehensive analysis.</a:t>
            </a:r>
            <a:endParaRPr lang="en-US" sz="1750" dirty="0"/>
          </a:p>
        </p:txBody>
      </p:sp>
      <p:sp>
        <p:nvSpPr>
          <p:cNvPr id="9" name="Text 6"/>
          <p:cNvSpPr/>
          <p:nvPr/>
        </p:nvSpPr>
        <p:spPr>
          <a:xfrm>
            <a:off x="9872067" y="2691527"/>
            <a:ext cx="3402330" cy="425291"/>
          </a:xfrm>
          <a:prstGeom prst="rect">
            <a:avLst/>
          </a:prstGeom>
          <a:noFill/>
          <a:ln/>
        </p:spPr>
        <p:txBody>
          <a:bodyPr wrap="none" lIns="0" tIns="0" rIns="0" bIns="0" rtlCol="0" anchor="t"/>
          <a:lstStyle/>
          <a:p>
            <a:pPr indent="0" marL="0">
              <a:lnSpc>
                <a:spcPts val="3300"/>
              </a:lnSpc>
              <a:buNone/>
            </a:pPr>
            <a:r>
              <a:rPr lang="en-US" sz="2650" b="1" u="sng" dirty="0">
                <a:solidFill>
                  <a:srgbClr val="2B4150"/>
                </a:solidFill>
                <a:latin typeface="Unbounded Bold" pitchFamily="34" charset="0"/>
                <a:ea typeface="Unbounded Bold" pitchFamily="34" charset="-122"/>
                <a:cs typeface="Unbounded Bold" pitchFamily="34" charset="-120"/>
              </a:rPr>
              <a:t>Importance:</a:t>
            </a:r>
            <a:endParaRPr lang="en-US" sz="2650" dirty="0"/>
          </a:p>
        </p:txBody>
      </p:sp>
      <p:sp>
        <p:nvSpPr>
          <p:cNvPr id="10" name="Text 7"/>
          <p:cNvSpPr/>
          <p:nvPr/>
        </p:nvSpPr>
        <p:spPr>
          <a:xfrm>
            <a:off x="9872067" y="3343632"/>
            <a:ext cx="3979545" cy="326612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a:t>
            </a:r>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importance of a credit card usage segmentation project</a:t>
            </a:r>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lies in its ability to drive strategic decision-making, improve customer experience, and enhance business profitability. It allows businesses to better understand customer needs, create personalized marketing strategies,  and grow revenue.</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357432"/>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Comparative Analysis of Confusion Matrices for Model Evaluation.</a:t>
            </a:r>
            <a:endParaRPr lang="en-US" sz="4450" dirty="0"/>
          </a:p>
        </p:txBody>
      </p:sp>
      <p:pic>
        <p:nvPicPr>
          <p:cNvPr id="3" name="Image 0" descr="preencoded.png">    </p:cNvPr>
          <p:cNvPicPr>
            <a:picLocks noChangeAspect="1"/>
          </p:cNvPicPr>
          <p:nvPr/>
        </p:nvPicPr>
        <p:blipFill>
          <a:blip r:embed="rId1"/>
          <a:stretch>
            <a:fillRect/>
          </a:stretch>
        </p:blipFill>
        <p:spPr>
          <a:xfrm>
            <a:off x="793790" y="3228618"/>
            <a:ext cx="3005495" cy="3005495"/>
          </a:xfrm>
          <a:prstGeom prst="rect">
            <a:avLst/>
          </a:prstGeom>
        </p:spPr>
      </p:pic>
      <p:sp>
        <p:nvSpPr>
          <p:cNvPr id="4" name="Text 1"/>
          <p:cNvSpPr/>
          <p:nvPr/>
        </p:nvSpPr>
        <p:spPr>
          <a:xfrm>
            <a:off x="878919" y="6517600"/>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Decision Tree</a:t>
            </a:r>
            <a:endParaRPr lang="en-US" sz="2200" dirty="0"/>
          </a:p>
        </p:txBody>
      </p:sp>
      <p:pic>
        <p:nvPicPr>
          <p:cNvPr id="5" name="Image 1" descr="preencoded.png">    </p:cNvPr>
          <p:cNvPicPr>
            <a:picLocks noChangeAspect="1"/>
          </p:cNvPicPr>
          <p:nvPr/>
        </p:nvPicPr>
        <p:blipFill>
          <a:blip r:embed="rId2"/>
          <a:stretch>
            <a:fillRect/>
          </a:stretch>
        </p:blipFill>
        <p:spPr>
          <a:xfrm>
            <a:off x="4139446" y="3228618"/>
            <a:ext cx="3005614" cy="3005614"/>
          </a:xfrm>
          <a:prstGeom prst="rect">
            <a:avLst/>
          </a:prstGeom>
        </p:spPr>
      </p:pic>
      <p:sp>
        <p:nvSpPr>
          <p:cNvPr id="6" name="Text 2"/>
          <p:cNvSpPr/>
          <p:nvPr/>
        </p:nvSpPr>
        <p:spPr>
          <a:xfrm>
            <a:off x="4224576" y="6517719"/>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KNN</a:t>
            </a:r>
            <a:endParaRPr lang="en-US" sz="2200" dirty="0"/>
          </a:p>
        </p:txBody>
      </p:sp>
      <p:pic>
        <p:nvPicPr>
          <p:cNvPr id="7" name="Image 2" descr="preencoded.png">    </p:cNvPr>
          <p:cNvPicPr>
            <a:picLocks noChangeAspect="1"/>
          </p:cNvPicPr>
          <p:nvPr/>
        </p:nvPicPr>
        <p:blipFill>
          <a:blip r:embed="rId3"/>
          <a:stretch>
            <a:fillRect/>
          </a:stretch>
        </p:blipFill>
        <p:spPr>
          <a:xfrm>
            <a:off x="7485221" y="3228618"/>
            <a:ext cx="3005614" cy="3005614"/>
          </a:xfrm>
          <a:prstGeom prst="rect">
            <a:avLst/>
          </a:prstGeom>
        </p:spPr>
      </p:pic>
      <p:sp>
        <p:nvSpPr>
          <p:cNvPr id="8" name="Text 3"/>
          <p:cNvSpPr/>
          <p:nvPr/>
        </p:nvSpPr>
        <p:spPr>
          <a:xfrm>
            <a:off x="7570351" y="6517719"/>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Random Forest</a:t>
            </a:r>
            <a:endParaRPr lang="en-US" sz="2200" dirty="0"/>
          </a:p>
        </p:txBody>
      </p:sp>
      <p:pic>
        <p:nvPicPr>
          <p:cNvPr id="9" name="Image 3" descr="preencoded.png">    </p:cNvPr>
          <p:cNvPicPr>
            <a:picLocks noChangeAspect="1"/>
          </p:cNvPicPr>
          <p:nvPr/>
        </p:nvPicPr>
        <p:blipFill>
          <a:blip r:embed="rId4"/>
          <a:stretch>
            <a:fillRect/>
          </a:stretch>
        </p:blipFill>
        <p:spPr>
          <a:xfrm>
            <a:off x="10830997" y="3228618"/>
            <a:ext cx="3005614" cy="3005614"/>
          </a:xfrm>
          <a:prstGeom prst="rect">
            <a:avLst/>
          </a:prstGeom>
        </p:spPr>
      </p:pic>
      <p:sp>
        <p:nvSpPr>
          <p:cNvPr id="10" name="Text 4"/>
          <p:cNvSpPr/>
          <p:nvPr/>
        </p:nvSpPr>
        <p:spPr>
          <a:xfrm>
            <a:off x="10916126" y="6517719"/>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SVM</a:t>
            </a:r>
            <a:endParaRPr lang="en-US" sz="2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466374"/>
            <a:ext cx="11162109"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Model Performance Summary : </a:t>
            </a:r>
            <a:endParaRPr lang="en-US" sz="4450" dirty="0"/>
          </a:p>
        </p:txBody>
      </p:sp>
      <p:sp>
        <p:nvSpPr>
          <p:cNvPr id="5" name="Text 2"/>
          <p:cNvSpPr/>
          <p:nvPr/>
        </p:nvSpPr>
        <p:spPr>
          <a:xfrm>
            <a:off x="793790" y="2515314"/>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This slide provides a summary of key metrics and confusion matrices for evaluating the performance of 4 machine learning models . </a:t>
            </a:r>
            <a:endParaRPr lang="en-US" sz="1750" dirty="0"/>
          </a:p>
        </p:txBody>
      </p:sp>
      <p:sp>
        <p:nvSpPr>
          <p:cNvPr id="6" name="Shape 3"/>
          <p:cNvSpPr/>
          <p:nvPr/>
        </p:nvSpPr>
        <p:spPr>
          <a:xfrm>
            <a:off x="793790" y="3496270"/>
            <a:ext cx="13042821" cy="3266837"/>
          </a:xfrm>
          <a:prstGeom prst="roundRect">
            <a:avLst>
              <a:gd name="adj" fmla="val 2916"/>
            </a:avLst>
          </a:prstGeom>
          <a:noFill/>
          <a:ln w="7620">
            <a:solidFill>
              <a:srgbClr val="000000">
                <a:alpha val="8000"/>
              </a:srgbClr>
            </a:solidFill>
            <a:prstDash val="solid"/>
          </a:ln>
        </p:spPr>
      </p:sp>
      <p:sp>
        <p:nvSpPr>
          <p:cNvPr id="7" name="Shape 4"/>
          <p:cNvSpPr/>
          <p:nvPr/>
        </p:nvSpPr>
        <p:spPr>
          <a:xfrm>
            <a:off x="801410" y="3503890"/>
            <a:ext cx="13027581" cy="650319"/>
          </a:xfrm>
          <a:prstGeom prst="rect">
            <a:avLst/>
          </a:prstGeom>
          <a:solidFill>
            <a:srgbClr val="FFFFFF">
              <a:alpha val="4000"/>
            </a:srgbClr>
          </a:solidFill>
          <a:ln/>
        </p:spPr>
      </p:sp>
      <p:sp>
        <p:nvSpPr>
          <p:cNvPr id="8" name="Text 5"/>
          <p:cNvSpPr/>
          <p:nvPr/>
        </p:nvSpPr>
        <p:spPr>
          <a:xfrm>
            <a:off x="1028581" y="3647599"/>
            <a:ext cx="2148007" cy="362903"/>
          </a:xfrm>
          <a:prstGeom prst="rect">
            <a:avLst/>
          </a:prstGeom>
          <a:noFill/>
          <a:ln/>
        </p:spPr>
        <p:txBody>
          <a:bodyPr wrap="none" lIns="0" tIns="0" rIns="0" bIns="0" rtlCol="0" anchor="t"/>
          <a:lstStyle/>
          <a:p>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Model</a:t>
            </a:r>
            <a:endParaRPr lang="en-US" sz="1750" dirty="0"/>
          </a:p>
        </p:txBody>
      </p:sp>
      <p:sp>
        <p:nvSpPr>
          <p:cNvPr id="9" name="Text 6"/>
          <p:cNvSpPr/>
          <p:nvPr/>
        </p:nvSpPr>
        <p:spPr>
          <a:xfrm>
            <a:off x="3637836" y="3647599"/>
            <a:ext cx="2144197" cy="362903"/>
          </a:xfrm>
          <a:prstGeom prst="rect">
            <a:avLst/>
          </a:prstGeom>
          <a:noFill/>
          <a:ln/>
        </p:spPr>
        <p:txBody>
          <a:bodyPr wrap="none" lIns="0" tIns="0" rIns="0" bIns="0" rtlCol="0" anchor="t"/>
          <a:lstStyle/>
          <a:p>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Accuracy</a:t>
            </a:r>
            <a:endParaRPr lang="en-US" sz="1750" dirty="0"/>
          </a:p>
        </p:txBody>
      </p:sp>
      <p:sp>
        <p:nvSpPr>
          <p:cNvPr id="10" name="Text 7"/>
          <p:cNvSpPr/>
          <p:nvPr/>
        </p:nvSpPr>
        <p:spPr>
          <a:xfrm>
            <a:off x="6243280" y="3647599"/>
            <a:ext cx="2144197" cy="362903"/>
          </a:xfrm>
          <a:prstGeom prst="rect">
            <a:avLst/>
          </a:prstGeom>
          <a:noFill/>
          <a:ln/>
        </p:spPr>
        <p:txBody>
          <a:bodyPr wrap="none" lIns="0" tIns="0" rIns="0" bIns="0" rtlCol="0" anchor="t"/>
          <a:lstStyle/>
          <a:p>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Precision</a:t>
            </a:r>
            <a:endParaRPr lang="en-US" sz="1750" dirty="0"/>
          </a:p>
        </p:txBody>
      </p:sp>
      <p:sp>
        <p:nvSpPr>
          <p:cNvPr id="11" name="Text 8"/>
          <p:cNvSpPr/>
          <p:nvPr/>
        </p:nvSpPr>
        <p:spPr>
          <a:xfrm>
            <a:off x="8848725" y="3647599"/>
            <a:ext cx="2144197" cy="362903"/>
          </a:xfrm>
          <a:prstGeom prst="rect">
            <a:avLst/>
          </a:prstGeom>
          <a:noFill/>
          <a:ln/>
        </p:spPr>
        <p:txBody>
          <a:bodyPr wrap="none" lIns="0" tIns="0" rIns="0" bIns="0" rtlCol="0" anchor="t"/>
          <a:lstStyle/>
          <a:p>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Recall</a:t>
            </a:r>
            <a:endParaRPr lang="en-US" sz="1750" dirty="0"/>
          </a:p>
        </p:txBody>
      </p:sp>
      <p:sp>
        <p:nvSpPr>
          <p:cNvPr id="12" name="Text 9"/>
          <p:cNvSpPr/>
          <p:nvPr/>
        </p:nvSpPr>
        <p:spPr>
          <a:xfrm>
            <a:off x="11454170" y="3647599"/>
            <a:ext cx="2148007" cy="362903"/>
          </a:xfrm>
          <a:prstGeom prst="rect">
            <a:avLst/>
          </a:prstGeom>
          <a:noFill/>
          <a:ln/>
        </p:spPr>
        <p:txBody>
          <a:bodyPr wrap="none" lIns="0" tIns="0" rIns="0" bIns="0" rtlCol="0" anchor="t"/>
          <a:lstStyle/>
          <a:p>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F1 score</a:t>
            </a:r>
            <a:endParaRPr lang="en-US" sz="1750" dirty="0"/>
          </a:p>
        </p:txBody>
      </p:sp>
      <p:sp>
        <p:nvSpPr>
          <p:cNvPr id="13" name="Shape 10"/>
          <p:cNvSpPr/>
          <p:nvPr/>
        </p:nvSpPr>
        <p:spPr>
          <a:xfrm>
            <a:off x="801410" y="4154210"/>
            <a:ext cx="13027581" cy="650319"/>
          </a:xfrm>
          <a:prstGeom prst="rect">
            <a:avLst/>
          </a:prstGeom>
          <a:solidFill>
            <a:srgbClr val="000000">
              <a:alpha val="4000"/>
            </a:srgbClr>
          </a:solidFill>
          <a:ln/>
        </p:spPr>
      </p:sp>
      <p:sp>
        <p:nvSpPr>
          <p:cNvPr id="14" name="Text 11"/>
          <p:cNvSpPr/>
          <p:nvPr/>
        </p:nvSpPr>
        <p:spPr>
          <a:xfrm>
            <a:off x="1028581" y="4297918"/>
            <a:ext cx="214800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Decision Tree</a:t>
            </a:r>
            <a:endParaRPr lang="en-US" sz="1750" dirty="0"/>
          </a:p>
        </p:txBody>
      </p:sp>
      <p:sp>
        <p:nvSpPr>
          <p:cNvPr id="15" name="Text 12"/>
          <p:cNvSpPr/>
          <p:nvPr/>
        </p:nvSpPr>
        <p:spPr>
          <a:xfrm>
            <a:off x="3637836" y="4297918"/>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0.8400</a:t>
            </a:r>
            <a:endParaRPr lang="en-US" sz="1750" dirty="0"/>
          </a:p>
        </p:txBody>
      </p:sp>
      <p:sp>
        <p:nvSpPr>
          <p:cNvPr id="16" name="Text 13"/>
          <p:cNvSpPr/>
          <p:nvPr/>
        </p:nvSpPr>
        <p:spPr>
          <a:xfrm>
            <a:off x="6243280" y="4297918"/>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0.8689</a:t>
            </a:r>
            <a:endParaRPr lang="en-US" sz="1750" dirty="0"/>
          </a:p>
        </p:txBody>
      </p:sp>
      <p:sp>
        <p:nvSpPr>
          <p:cNvPr id="17" name="Text 14"/>
          <p:cNvSpPr/>
          <p:nvPr/>
        </p:nvSpPr>
        <p:spPr>
          <a:xfrm>
            <a:off x="8848725" y="4297918"/>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0.81290</a:t>
            </a:r>
            <a:endParaRPr lang="en-US" sz="1750" dirty="0"/>
          </a:p>
        </p:txBody>
      </p:sp>
      <p:sp>
        <p:nvSpPr>
          <p:cNvPr id="18" name="Text 15"/>
          <p:cNvSpPr/>
          <p:nvPr/>
        </p:nvSpPr>
        <p:spPr>
          <a:xfrm>
            <a:off x="11454170" y="4297918"/>
            <a:ext cx="214800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0.8400</a:t>
            </a:r>
            <a:endParaRPr lang="en-US" sz="1750" dirty="0"/>
          </a:p>
        </p:txBody>
      </p:sp>
      <p:sp>
        <p:nvSpPr>
          <p:cNvPr id="19" name="Shape 16"/>
          <p:cNvSpPr/>
          <p:nvPr/>
        </p:nvSpPr>
        <p:spPr>
          <a:xfrm>
            <a:off x="801410" y="4804529"/>
            <a:ext cx="13027581" cy="650319"/>
          </a:xfrm>
          <a:prstGeom prst="rect">
            <a:avLst/>
          </a:prstGeom>
          <a:solidFill>
            <a:srgbClr val="FFFFFF">
              <a:alpha val="4000"/>
            </a:srgbClr>
          </a:solidFill>
          <a:ln/>
        </p:spPr>
      </p:sp>
      <p:sp>
        <p:nvSpPr>
          <p:cNvPr id="20" name="Text 17"/>
          <p:cNvSpPr/>
          <p:nvPr/>
        </p:nvSpPr>
        <p:spPr>
          <a:xfrm>
            <a:off x="1028581" y="4948238"/>
            <a:ext cx="214800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KNN</a:t>
            </a:r>
            <a:endParaRPr lang="en-US" sz="1750" dirty="0"/>
          </a:p>
        </p:txBody>
      </p:sp>
      <p:sp>
        <p:nvSpPr>
          <p:cNvPr id="21" name="Text 18"/>
          <p:cNvSpPr/>
          <p:nvPr/>
        </p:nvSpPr>
        <p:spPr>
          <a:xfrm>
            <a:off x="3637836" y="4948238"/>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0.8033</a:t>
            </a:r>
            <a:endParaRPr lang="en-US" sz="1750" dirty="0"/>
          </a:p>
        </p:txBody>
      </p:sp>
      <p:sp>
        <p:nvSpPr>
          <p:cNvPr id="22" name="Text 19"/>
          <p:cNvSpPr/>
          <p:nvPr/>
        </p:nvSpPr>
        <p:spPr>
          <a:xfrm>
            <a:off x="6243280" y="4948238"/>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0.8478</a:t>
            </a:r>
            <a:endParaRPr lang="en-US" sz="1750" dirty="0"/>
          </a:p>
        </p:txBody>
      </p:sp>
      <p:sp>
        <p:nvSpPr>
          <p:cNvPr id="23" name="Text 20"/>
          <p:cNvSpPr/>
          <p:nvPr/>
        </p:nvSpPr>
        <p:spPr>
          <a:xfrm>
            <a:off x="8848725" y="4948238"/>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0.754</a:t>
            </a:r>
            <a:endParaRPr lang="en-US" sz="1750" dirty="0"/>
          </a:p>
        </p:txBody>
      </p:sp>
      <p:sp>
        <p:nvSpPr>
          <p:cNvPr id="24" name="Text 21"/>
          <p:cNvSpPr/>
          <p:nvPr/>
        </p:nvSpPr>
        <p:spPr>
          <a:xfrm>
            <a:off x="11454170" y="4948238"/>
            <a:ext cx="214800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0.7986</a:t>
            </a:r>
            <a:endParaRPr lang="en-US" sz="1750" dirty="0"/>
          </a:p>
        </p:txBody>
      </p:sp>
      <p:sp>
        <p:nvSpPr>
          <p:cNvPr id="25" name="Shape 22"/>
          <p:cNvSpPr/>
          <p:nvPr/>
        </p:nvSpPr>
        <p:spPr>
          <a:xfrm>
            <a:off x="801410" y="5454848"/>
            <a:ext cx="13027581" cy="650319"/>
          </a:xfrm>
          <a:prstGeom prst="rect">
            <a:avLst/>
          </a:prstGeom>
          <a:solidFill>
            <a:srgbClr val="000000">
              <a:alpha val="4000"/>
            </a:srgbClr>
          </a:solidFill>
          <a:ln/>
        </p:spPr>
      </p:sp>
      <p:sp>
        <p:nvSpPr>
          <p:cNvPr id="26" name="Text 23"/>
          <p:cNvSpPr/>
          <p:nvPr/>
        </p:nvSpPr>
        <p:spPr>
          <a:xfrm>
            <a:off x="1028581" y="5598557"/>
            <a:ext cx="214800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Random Forest</a:t>
            </a:r>
            <a:endParaRPr lang="en-US" sz="1750" dirty="0"/>
          </a:p>
        </p:txBody>
      </p:sp>
      <p:sp>
        <p:nvSpPr>
          <p:cNvPr id="27" name="Text 24"/>
          <p:cNvSpPr/>
          <p:nvPr/>
        </p:nvSpPr>
        <p:spPr>
          <a:xfrm>
            <a:off x="3637836" y="5598557"/>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0.8666</a:t>
            </a:r>
            <a:endParaRPr lang="en-US" sz="1750" dirty="0"/>
          </a:p>
        </p:txBody>
      </p:sp>
      <p:sp>
        <p:nvSpPr>
          <p:cNvPr id="28" name="Text 25"/>
          <p:cNvSpPr/>
          <p:nvPr/>
        </p:nvSpPr>
        <p:spPr>
          <a:xfrm>
            <a:off x="6243280" y="5598557"/>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0.8859</a:t>
            </a:r>
            <a:endParaRPr lang="en-US" sz="1750" dirty="0"/>
          </a:p>
        </p:txBody>
      </p:sp>
      <p:sp>
        <p:nvSpPr>
          <p:cNvPr id="29" name="Text 26"/>
          <p:cNvSpPr/>
          <p:nvPr/>
        </p:nvSpPr>
        <p:spPr>
          <a:xfrm>
            <a:off x="8848725" y="5598557"/>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0.8516</a:t>
            </a:r>
            <a:endParaRPr lang="en-US" sz="1750" dirty="0"/>
          </a:p>
        </p:txBody>
      </p:sp>
      <p:sp>
        <p:nvSpPr>
          <p:cNvPr id="30" name="Text 27"/>
          <p:cNvSpPr/>
          <p:nvPr/>
        </p:nvSpPr>
        <p:spPr>
          <a:xfrm>
            <a:off x="11454170" y="5598557"/>
            <a:ext cx="214800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0.8684</a:t>
            </a:r>
            <a:endParaRPr lang="en-US" sz="1750" dirty="0"/>
          </a:p>
        </p:txBody>
      </p:sp>
      <p:sp>
        <p:nvSpPr>
          <p:cNvPr id="31" name="Shape 28"/>
          <p:cNvSpPr/>
          <p:nvPr/>
        </p:nvSpPr>
        <p:spPr>
          <a:xfrm>
            <a:off x="801410" y="6105168"/>
            <a:ext cx="13027581" cy="650319"/>
          </a:xfrm>
          <a:prstGeom prst="rect">
            <a:avLst/>
          </a:prstGeom>
          <a:solidFill>
            <a:srgbClr val="FFFFFF">
              <a:alpha val="4000"/>
            </a:srgbClr>
          </a:solidFill>
          <a:ln/>
        </p:spPr>
      </p:sp>
      <p:sp>
        <p:nvSpPr>
          <p:cNvPr id="32" name="Text 29"/>
          <p:cNvSpPr/>
          <p:nvPr/>
        </p:nvSpPr>
        <p:spPr>
          <a:xfrm>
            <a:off x="1028581" y="6248876"/>
            <a:ext cx="214800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SVM</a:t>
            </a:r>
            <a:endParaRPr lang="en-US" sz="1750" dirty="0"/>
          </a:p>
        </p:txBody>
      </p:sp>
      <p:sp>
        <p:nvSpPr>
          <p:cNvPr id="33" name="Text 30"/>
          <p:cNvSpPr/>
          <p:nvPr/>
        </p:nvSpPr>
        <p:spPr>
          <a:xfrm>
            <a:off x="3637836" y="6248876"/>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0.8333</a:t>
            </a:r>
            <a:endParaRPr lang="en-US" sz="1750" dirty="0"/>
          </a:p>
        </p:txBody>
      </p:sp>
      <p:sp>
        <p:nvSpPr>
          <p:cNvPr id="34" name="Text 31"/>
          <p:cNvSpPr/>
          <p:nvPr/>
        </p:nvSpPr>
        <p:spPr>
          <a:xfrm>
            <a:off x="6243280" y="6248876"/>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0.8571</a:t>
            </a:r>
            <a:endParaRPr lang="en-US" sz="1750" dirty="0"/>
          </a:p>
        </p:txBody>
      </p:sp>
      <p:sp>
        <p:nvSpPr>
          <p:cNvPr id="35" name="Text 32"/>
          <p:cNvSpPr/>
          <p:nvPr/>
        </p:nvSpPr>
        <p:spPr>
          <a:xfrm>
            <a:off x="8848725" y="6248876"/>
            <a:ext cx="214419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0.8129</a:t>
            </a:r>
            <a:endParaRPr lang="en-US" sz="1750" dirty="0"/>
          </a:p>
        </p:txBody>
      </p:sp>
      <p:sp>
        <p:nvSpPr>
          <p:cNvPr id="36" name="Text 33"/>
          <p:cNvSpPr/>
          <p:nvPr/>
        </p:nvSpPr>
        <p:spPr>
          <a:xfrm>
            <a:off x="11454170" y="6248876"/>
            <a:ext cx="2148007"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0.8344</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208848"/>
            <a:ext cx="4919305" cy="3811786"/>
          </a:xfrm>
          <a:prstGeom prst="rect">
            <a:avLst/>
          </a:prstGeom>
        </p:spPr>
      </p:pic>
      <p:sp>
        <p:nvSpPr>
          <p:cNvPr id="4" name="Text 0"/>
          <p:cNvSpPr/>
          <p:nvPr/>
        </p:nvSpPr>
        <p:spPr>
          <a:xfrm>
            <a:off x="793790" y="81200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Timing Analysis and Model Selection.</a:t>
            </a:r>
            <a:endParaRPr lang="en-US" sz="4450" dirty="0"/>
          </a:p>
        </p:txBody>
      </p:sp>
      <p:sp>
        <p:nvSpPr>
          <p:cNvPr id="5" name="Text 1"/>
          <p:cNvSpPr/>
          <p:nvPr/>
        </p:nvSpPr>
        <p:spPr>
          <a:xfrm>
            <a:off x="793790" y="2569726"/>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The graph illustrates the build times for each model, revealing significant differences in computational efficiency .</a:t>
            </a:r>
            <a:endParaRPr lang="en-US" sz="1750" dirty="0"/>
          </a:p>
        </p:txBody>
      </p:sp>
      <p:sp>
        <p:nvSpPr>
          <p:cNvPr id="6" name="Text 2"/>
          <p:cNvSpPr/>
          <p:nvPr/>
        </p:nvSpPr>
        <p:spPr>
          <a:xfrm>
            <a:off x="793790" y="3374827"/>
            <a:ext cx="7556421"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The Decision Tree model stands out not only for its high performance but also for its efficiency, requiring the least amount of time to build.</a:t>
            </a:r>
            <a:endParaRPr lang="en-US" sz="1750" dirty="0"/>
          </a:p>
        </p:txBody>
      </p:sp>
      <p:sp>
        <p:nvSpPr>
          <p:cNvPr id="7" name="Text 3"/>
          <p:cNvSpPr/>
          <p:nvPr/>
        </p:nvSpPr>
        <p:spPr>
          <a:xfrm>
            <a:off x="793790" y="4542830"/>
            <a:ext cx="7556421"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Choosing a model that balances both accuracy and efficiency ensures optimal use of computational resources, making the Decision Tree a practical choice.</a:t>
            </a:r>
            <a:endParaRPr lang="en-US" sz="1750" dirty="0"/>
          </a:p>
        </p:txBody>
      </p:sp>
      <p:sp>
        <p:nvSpPr>
          <p:cNvPr id="8" name="Text 4"/>
          <p:cNvSpPr/>
          <p:nvPr/>
        </p:nvSpPr>
        <p:spPr>
          <a:xfrm>
            <a:off x="793790" y="5710833"/>
            <a:ext cx="7556421"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Moving forward, using the Decision Tree model will enable us to maintain high performance while also benefiting from faster processing times during deployment and future updates.</a:t>
            </a:r>
            <a:endParaRPr lang="en-US" sz="1750" dirty="0"/>
          </a:p>
        </p:txBody>
      </p:sp>
      <p:sp>
        <p:nvSpPr>
          <p:cNvPr id="9" name="Text 5"/>
          <p:cNvSpPr/>
          <p:nvPr/>
        </p:nvSpPr>
        <p:spPr>
          <a:xfrm>
            <a:off x="793790" y="7054691"/>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44723"/>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Conclusion &amp; Future Considerations: </a:t>
            </a:r>
            <a:endParaRPr lang="en-US" sz="4450" dirty="0"/>
          </a:p>
        </p:txBody>
      </p:sp>
      <p:sp>
        <p:nvSpPr>
          <p:cNvPr id="4" name="Text 1"/>
          <p:cNvSpPr/>
          <p:nvPr/>
        </p:nvSpPr>
        <p:spPr>
          <a:xfrm>
            <a:off x="793790" y="2402443"/>
            <a:ext cx="7556421"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This segmentation model is a foundational tool that can be expanded upon with more data and advanced techniques to drive business growth and customer satisfaction.</a:t>
            </a:r>
            <a:endParaRPr lang="en-US" sz="1750" dirty="0"/>
          </a:p>
        </p:txBody>
      </p:sp>
      <p:sp>
        <p:nvSpPr>
          <p:cNvPr id="5" name="Text 2"/>
          <p:cNvSpPr/>
          <p:nvPr/>
        </p:nvSpPr>
        <p:spPr>
          <a:xfrm>
            <a:off x="793790" y="3746302"/>
            <a:ext cx="7556421" cy="453509"/>
          </a:xfrm>
          <a:prstGeom prst="rect">
            <a:avLst/>
          </a:prstGeom>
          <a:noFill/>
          <a:ln/>
        </p:spPr>
        <p:txBody>
          <a:bodyPr wrap="none" lIns="0" tIns="0" rIns="0" bIns="0" rtlCol="0" anchor="t"/>
          <a:lstStyle/>
          <a:p>
            <a:pPr indent="0" marL="0">
              <a:lnSpc>
                <a:spcPts val="3550"/>
              </a:lnSpc>
              <a:buNone/>
            </a:pPr>
            <a:r>
              <a:rPr lang="en-US" sz="2200" b="1" dirty="0">
                <a:solidFill>
                  <a:srgbClr val="333F70"/>
                </a:solidFill>
                <a:latin typeface="Open Sans" pitchFamily="34" charset="0"/>
                <a:ea typeface="Open Sans" pitchFamily="34" charset="-122"/>
                <a:cs typeface="Open Sans" pitchFamily="34" charset="-120"/>
              </a:rPr>
              <a:t>ENHANCEMENT : </a:t>
            </a:r>
            <a:endParaRPr lang="en-US" sz="2200" dirty="0"/>
          </a:p>
        </p:txBody>
      </p:sp>
      <p:sp>
        <p:nvSpPr>
          <p:cNvPr id="6" name="Text 3"/>
          <p:cNvSpPr/>
          <p:nvPr/>
        </p:nvSpPr>
        <p:spPr>
          <a:xfrm>
            <a:off x="793790" y="4454962"/>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u="sng" dirty="0">
                <a:solidFill>
                  <a:srgbClr val="333F70"/>
                </a:solidFill>
                <a:latin typeface="Open Sans" pitchFamily="34" charset="0"/>
                <a:ea typeface="Open Sans" pitchFamily="34" charset="-122"/>
                <a:cs typeface="Open Sans" pitchFamily="34" charset="-120"/>
              </a:rPr>
              <a:t>Real - Time data integration </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Incorporate real-time data to refine and update segments continuously.</a:t>
            </a:r>
            <a:endParaRPr lang="en-US" sz="1750" dirty="0"/>
          </a:p>
        </p:txBody>
      </p:sp>
      <p:sp>
        <p:nvSpPr>
          <p:cNvPr id="7" name="Text 4"/>
          <p:cNvSpPr/>
          <p:nvPr/>
        </p:nvSpPr>
        <p:spPr>
          <a:xfrm>
            <a:off x="793790" y="5260062"/>
            <a:ext cx="7556421" cy="1088708"/>
          </a:xfrm>
          <a:prstGeom prst="rect">
            <a:avLst/>
          </a:prstGeom>
          <a:noFill/>
          <a:ln/>
        </p:spPr>
        <p:txBody>
          <a:bodyPr wrap="square" lIns="0" tIns="0" rIns="0" bIns="0" rtlCol="0" anchor="t"/>
          <a:lstStyle/>
          <a:p>
            <a:pPr algn="l" marL="342900" indent="-342900">
              <a:lnSpc>
                <a:spcPts val="2850"/>
              </a:lnSpc>
              <a:buSzPct val="100000"/>
              <a:buChar char="•"/>
            </a:pPr>
            <a:r>
              <a:rPr lang="en-US" sz="1750" u="sng" dirty="0">
                <a:solidFill>
                  <a:srgbClr val="333F70"/>
                </a:solidFill>
                <a:latin typeface="Open Sans" pitchFamily="34" charset="0"/>
                <a:ea typeface="Open Sans" pitchFamily="34" charset="-122"/>
                <a:cs typeface="Open Sans" pitchFamily="34" charset="-120"/>
              </a:rPr>
              <a:t>Multi - Source Data Fusion</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 Integrate data from other sources like social media and transactional logs to enhance the accuracy of the segmentation.</a:t>
            </a:r>
            <a:endParaRPr lang="en-US" sz="1750" dirty="0"/>
          </a:p>
        </p:txBody>
      </p:sp>
      <p:sp>
        <p:nvSpPr>
          <p:cNvPr id="8" name="Text 5"/>
          <p:cNvSpPr/>
          <p:nvPr/>
        </p:nvSpPr>
        <p:spPr>
          <a:xfrm>
            <a:off x="793790" y="6603921"/>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9" name="Text 6"/>
          <p:cNvSpPr/>
          <p:nvPr/>
        </p:nvSpPr>
        <p:spPr>
          <a:xfrm>
            <a:off x="793790" y="7221974"/>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84105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Thank You!</a:t>
            </a:r>
            <a:endParaRPr lang="en-US" sz="4450" dirty="0"/>
          </a:p>
        </p:txBody>
      </p:sp>
      <p:sp>
        <p:nvSpPr>
          <p:cNvPr id="5" name="Text 2"/>
          <p:cNvSpPr/>
          <p:nvPr/>
        </p:nvSpPr>
        <p:spPr>
          <a:xfrm>
            <a:off x="793790" y="1889998"/>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Thank you for your time and attention. Your feedback and insights have been truly invaluable, and we look forward to any further thoughts you may have.</a:t>
            </a:r>
            <a:endParaRPr lang="en-US" sz="1750" dirty="0"/>
          </a:p>
        </p:txBody>
      </p:sp>
      <p:pic>
        <p:nvPicPr>
          <p:cNvPr id="6" name="Image 1" descr="preencoded.png">    </p:cNvPr>
          <p:cNvPicPr>
            <a:picLocks noChangeAspect="1"/>
          </p:cNvPicPr>
          <p:nvPr/>
        </p:nvPicPr>
        <p:blipFill>
          <a:blip r:embed="rId2"/>
          <a:stretch>
            <a:fillRect/>
          </a:stretch>
        </p:blipFill>
        <p:spPr>
          <a:xfrm>
            <a:off x="4303395" y="2870954"/>
            <a:ext cx="6023491" cy="45175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3885" y="475417"/>
            <a:ext cx="4313515" cy="539115"/>
          </a:xfrm>
          <a:prstGeom prst="rect">
            <a:avLst/>
          </a:prstGeom>
          <a:noFill/>
          <a:ln/>
        </p:spPr>
        <p:txBody>
          <a:bodyPr wrap="none" lIns="0" tIns="0" rIns="0" bIns="0" rtlCol="0" anchor="t"/>
          <a:lstStyle/>
          <a:p>
            <a:pPr indent="0" marL="0">
              <a:lnSpc>
                <a:spcPts val="4200"/>
              </a:lnSpc>
              <a:buNone/>
            </a:pPr>
            <a:r>
              <a:rPr lang="en-US" sz="3350" b="1" dirty="0">
                <a:solidFill>
                  <a:srgbClr val="204C8E"/>
                </a:solidFill>
                <a:latin typeface="Unbounded Bold" pitchFamily="34" charset="0"/>
                <a:ea typeface="Unbounded Bold" pitchFamily="34" charset="-122"/>
                <a:cs typeface="Unbounded Bold" pitchFamily="34" charset="-120"/>
              </a:rPr>
              <a:t>Steps :</a:t>
            </a:r>
            <a:endParaRPr lang="en-US" sz="3350" dirty="0"/>
          </a:p>
        </p:txBody>
      </p:sp>
      <p:sp>
        <p:nvSpPr>
          <p:cNvPr id="3" name="Shape 1"/>
          <p:cNvSpPr/>
          <p:nvPr/>
        </p:nvSpPr>
        <p:spPr>
          <a:xfrm>
            <a:off x="603885" y="1359575"/>
            <a:ext cx="1118473" cy="993934"/>
          </a:xfrm>
          <a:prstGeom prst="roundRect">
            <a:avLst>
              <a:gd name="adj" fmla="val 7291"/>
            </a:avLst>
          </a:prstGeom>
          <a:solidFill>
            <a:srgbClr val="D6F5EE"/>
          </a:solidFill>
          <a:ln w="7620">
            <a:solidFill>
              <a:srgbClr val="BCDBD4"/>
            </a:solidFill>
            <a:prstDash val="solid"/>
          </a:ln>
        </p:spPr>
      </p:sp>
      <p:sp>
        <p:nvSpPr>
          <p:cNvPr id="4" name="Text 2"/>
          <p:cNvSpPr/>
          <p:nvPr/>
        </p:nvSpPr>
        <p:spPr>
          <a:xfrm>
            <a:off x="784027" y="1684020"/>
            <a:ext cx="112157" cy="344924"/>
          </a:xfrm>
          <a:prstGeom prst="rect">
            <a:avLst/>
          </a:prstGeom>
          <a:noFill/>
          <a:ln/>
        </p:spPr>
        <p:txBody>
          <a:bodyPr wrap="none" lIns="0" tIns="0" rIns="0" bIns="0" rtlCol="0" anchor="t"/>
          <a:lstStyle/>
          <a:p>
            <a:pPr algn="ctr" indent="0" marL="0">
              <a:lnSpc>
                <a:spcPts val="2700"/>
              </a:lnSpc>
              <a:buNone/>
            </a:pPr>
            <a:r>
              <a:rPr lang="en-US" sz="1650" b="1" dirty="0">
                <a:solidFill>
                  <a:srgbClr val="333F70"/>
                </a:solidFill>
                <a:latin typeface="Unbounded Bold" pitchFamily="34" charset="0"/>
                <a:ea typeface="Unbounded Bold" pitchFamily="34" charset="-122"/>
                <a:cs typeface="Unbounded Bold" pitchFamily="34" charset="-120"/>
              </a:rPr>
              <a:t>1</a:t>
            </a:r>
            <a:endParaRPr lang="en-US" sz="1650" dirty="0"/>
          </a:p>
        </p:txBody>
      </p:sp>
      <p:sp>
        <p:nvSpPr>
          <p:cNvPr id="5" name="Text 3"/>
          <p:cNvSpPr/>
          <p:nvPr/>
        </p:nvSpPr>
        <p:spPr>
          <a:xfrm>
            <a:off x="1894880" y="1532096"/>
            <a:ext cx="2156698" cy="269438"/>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 Data Collection</a:t>
            </a:r>
            <a:endParaRPr lang="en-US" sz="1650" dirty="0"/>
          </a:p>
        </p:txBody>
      </p:sp>
      <p:sp>
        <p:nvSpPr>
          <p:cNvPr id="6" name="Text 4"/>
          <p:cNvSpPr/>
          <p:nvPr/>
        </p:nvSpPr>
        <p:spPr>
          <a:xfrm>
            <a:off x="1894880" y="1905000"/>
            <a:ext cx="5182433" cy="275987"/>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Gathering and organizing data to train machine learning models.</a:t>
            </a:r>
            <a:endParaRPr lang="en-US" sz="1350" dirty="0"/>
          </a:p>
        </p:txBody>
      </p:sp>
      <p:sp>
        <p:nvSpPr>
          <p:cNvPr id="7" name="Shape 5"/>
          <p:cNvSpPr/>
          <p:nvPr/>
        </p:nvSpPr>
        <p:spPr>
          <a:xfrm>
            <a:off x="1808559" y="2343983"/>
            <a:ext cx="12131754" cy="11430"/>
          </a:xfrm>
          <a:prstGeom prst="roundRect">
            <a:avLst>
              <a:gd name="adj" fmla="val 634022"/>
            </a:avLst>
          </a:prstGeom>
          <a:solidFill>
            <a:srgbClr val="BCDBD4"/>
          </a:solidFill>
          <a:ln/>
        </p:spPr>
      </p:sp>
      <p:sp>
        <p:nvSpPr>
          <p:cNvPr id="8" name="Shape 6"/>
          <p:cNvSpPr/>
          <p:nvPr/>
        </p:nvSpPr>
        <p:spPr>
          <a:xfrm>
            <a:off x="603885" y="2439710"/>
            <a:ext cx="2237065" cy="993934"/>
          </a:xfrm>
          <a:prstGeom prst="roundRect">
            <a:avLst>
              <a:gd name="adj" fmla="val 7291"/>
            </a:avLst>
          </a:prstGeom>
          <a:solidFill>
            <a:srgbClr val="D6F5EE"/>
          </a:solidFill>
          <a:ln w="7620">
            <a:solidFill>
              <a:srgbClr val="BCDBD4"/>
            </a:solidFill>
            <a:prstDash val="solid"/>
          </a:ln>
        </p:spPr>
      </p:sp>
      <p:sp>
        <p:nvSpPr>
          <p:cNvPr id="9" name="Text 7"/>
          <p:cNvSpPr/>
          <p:nvPr/>
        </p:nvSpPr>
        <p:spPr>
          <a:xfrm>
            <a:off x="784027" y="2764155"/>
            <a:ext cx="180142" cy="344924"/>
          </a:xfrm>
          <a:prstGeom prst="rect">
            <a:avLst/>
          </a:prstGeom>
          <a:noFill/>
          <a:ln/>
        </p:spPr>
        <p:txBody>
          <a:bodyPr wrap="none" lIns="0" tIns="0" rIns="0" bIns="0" rtlCol="0" anchor="t"/>
          <a:lstStyle/>
          <a:p>
            <a:pPr algn="ctr" indent="0" marL="0">
              <a:lnSpc>
                <a:spcPts val="2700"/>
              </a:lnSpc>
              <a:buNone/>
            </a:pPr>
            <a:r>
              <a:rPr lang="en-US" sz="1650" b="1" dirty="0">
                <a:solidFill>
                  <a:srgbClr val="333F70"/>
                </a:solidFill>
                <a:latin typeface="Unbounded Bold" pitchFamily="34" charset="0"/>
                <a:ea typeface="Unbounded Bold" pitchFamily="34" charset="-122"/>
                <a:cs typeface="Unbounded Bold" pitchFamily="34" charset="-120"/>
              </a:rPr>
              <a:t>2</a:t>
            </a:r>
            <a:endParaRPr lang="en-US" sz="1650" dirty="0"/>
          </a:p>
        </p:txBody>
      </p:sp>
      <p:sp>
        <p:nvSpPr>
          <p:cNvPr id="10" name="Text 8"/>
          <p:cNvSpPr/>
          <p:nvPr/>
        </p:nvSpPr>
        <p:spPr>
          <a:xfrm>
            <a:off x="3013472" y="2612231"/>
            <a:ext cx="3620453" cy="269438"/>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 Exploratory Data Analysis</a:t>
            </a:r>
            <a:endParaRPr lang="en-US" sz="1650" dirty="0"/>
          </a:p>
        </p:txBody>
      </p:sp>
      <p:sp>
        <p:nvSpPr>
          <p:cNvPr id="11" name="Text 9"/>
          <p:cNvSpPr/>
          <p:nvPr/>
        </p:nvSpPr>
        <p:spPr>
          <a:xfrm>
            <a:off x="3013472" y="2985135"/>
            <a:ext cx="5780842" cy="275987"/>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Analyzing and visualizing data patterns to understand its characteristics.</a:t>
            </a:r>
            <a:endParaRPr lang="en-US" sz="1350" dirty="0"/>
          </a:p>
        </p:txBody>
      </p:sp>
      <p:sp>
        <p:nvSpPr>
          <p:cNvPr id="12" name="Shape 10"/>
          <p:cNvSpPr/>
          <p:nvPr/>
        </p:nvSpPr>
        <p:spPr>
          <a:xfrm>
            <a:off x="2927152" y="3424118"/>
            <a:ext cx="11013162" cy="11430"/>
          </a:xfrm>
          <a:prstGeom prst="roundRect">
            <a:avLst>
              <a:gd name="adj" fmla="val 634022"/>
            </a:avLst>
          </a:prstGeom>
          <a:solidFill>
            <a:srgbClr val="BCDBD4"/>
          </a:solidFill>
          <a:ln/>
        </p:spPr>
      </p:sp>
      <p:sp>
        <p:nvSpPr>
          <p:cNvPr id="13" name="Shape 11"/>
          <p:cNvSpPr/>
          <p:nvPr/>
        </p:nvSpPr>
        <p:spPr>
          <a:xfrm>
            <a:off x="603885" y="3519845"/>
            <a:ext cx="3355658" cy="993934"/>
          </a:xfrm>
          <a:prstGeom prst="roundRect">
            <a:avLst>
              <a:gd name="adj" fmla="val 7291"/>
            </a:avLst>
          </a:prstGeom>
          <a:solidFill>
            <a:srgbClr val="D6F5EE"/>
          </a:solidFill>
          <a:ln w="7620">
            <a:solidFill>
              <a:srgbClr val="BCDBD4"/>
            </a:solidFill>
            <a:prstDash val="solid"/>
          </a:ln>
        </p:spPr>
      </p:sp>
      <p:sp>
        <p:nvSpPr>
          <p:cNvPr id="14" name="Text 12"/>
          <p:cNvSpPr/>
          <p:nvPr/>
        </p:nvSpPr>
        <p:spPr>
          <a:xfrm>
            <a:off x="784027" y="3844290"/>
            <a:ext cx="180975" cy="344924"/>
          </a:xfrm>
          <a:prstGeom prst="rect">
            <a:avLst/>
          </a:prstGeom>
          <a:noFill/>
          <a:ln/>
        </p:spPr>
        <p:txBody>
          <a:bodyPr wrap="none" lIns="0" tIns="0" rIns="0" bIns="0" rtlCol="0" anchor="t"/>
          <a:lstStyle/>
          <a:p>
            <a:pPr algn="ctr" indent="0" marL="0">
              <a:lnSpc>
                <a:spcPts val="2700"/>
              </a:lnSpc>
              <a:buNone/>
            </a:pPr>
            <a:r>
              <a:rPr lang="en-US" sz="1650" b="1" dirty="0">
                <a:solidFill>
                  <a:srgbClr val="333F70"/>
                </a:solidFill>
                <a:latin typeface="Unbounded Bold" pitchFamily="34" charset="0"/>
                <a:ea typeface="Unbounded Bold" pitchFamily="34" charset="-122"/>
                <a:cs typeface="Unbounded Bold" pitchFamily="34" charset="-120"/>
              </a:rPr>
              <a:t>3</a:t>
            </a:r>
            <a:endParaRPr lang="en-US" sz="1650" dirty="0"/>
          </a:p>
        </p:txBody>
      </p:sp>
      <p:sp>
        <p:nvSpPr>
          <p:cNvPr id="15" name="Text 13"/>
          <p:cNvSpPr/>
          <p:nvPr/>
        </p:nvSpPr>
        <p:spPr>
          <a:xfrm>
            <a:off x="4132064" y="3692366"/>
            <a:ext cx="2156698" cy="269438"/>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  Preprocessing</a:t>
            </a:r>
            <a:endParaRPr lang="en-US" sz="1650" dirty="0"/>
          </a:p>
        </p:txBody>
      </p:sp>
      <p:sp>
        <p:nvSpPr>
          <p:cNvPr id="16" name="Text 14"/>
          <p:cNvSpPr/>
          <p:nvPr/>
        </p:nvSpPr>
        <p:spPr>
          <a:xfrm>
            <a:off x="4132064" y="4065270"/>
            <a:ext cx="5229701" cy="275987"/>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Preparing and cleaning data to enhance its quality and suitability.</a:t>
            </a:r>
            <a:endParaRPr lang="en-US" sz="1350" dirty="0"/>
          </a:p>
        </p:txBody>
      </p:sp>
      <p:sp>
        <p:nvSpPr>
          <p:cNvPr id="17" name="Shape 15"/>
          <p:cNvSpPr/>
          <p:nvPr/>
        </p:nvSpPr>
        <p:spPr>
          <a:xfrm>
            <a:off x="4045744" y="4504253"/>
            <a:ext cx="9894570" cy="11430"/>
          </a:xfrm>
          <a:prstGeom prst="roundRect">
            <a:avLst>
              <a:gd name="adj" fmla="val 634022"/>
            </a:avLst>
          </a:prstGeom>
          <a:solidFill>
            <a:srgbClr val="BCDBD4"/>
          </a:solidFill>
          <a:ln/>
        </p:spPr>
      </p:sp>
      <p:sp>
        <p:nvSpPr>
          <p:cNvPr id="18" name="Shape 16"/>
          <p:cNvSpPr/>
          <p:nvPr/>
        </p:nvSpPr>
        <p:spPr>
          <a:xfrm>
            <a:off x="603885" y="4599980"/>
            <a:ext cx="4474131" cy="993934"/>
          </a:xfrm>
          <a:prstGeom prst="roundRect">
            <a:avLst>
              <a:gd name="adj" fmla="val 7291"/>
            </a:avLst>
          </a:prstGeom>
          <a:solidFill>
            <a:srgbClr val="D6F5EE"/>
          </a:solidFill>
          <a:ln w="7620">
            <a:solidFill>
              <a:srgbClr val="BCDBD4"/>
            </a:solidFill>
            <a:prstDash val="solid"/>
          </a:ln>
        </p:spPr>
      </p:sp>
      <p:sp>
        <p:nvSpPr>
          <p:cNvPr id="19" name="Text 17"/>
          <p:cNvSpPr/>
          <p:nvPr/>
        </p:nvSpPr>
        <p:spPr>
          <a:xfrm>
            <a:off x="784027" y="4924425"/>
            <a:ext cx="185738" cy="344924"/>
          </a:xfrm>
          <a:prstGeom prst="rect">
            <a:avLst/>
          </a:prstGeom>
          <a:noFill/>
          <a:ln/>
        </p:spPr>
        <p:txBody>
          <a:bodyPr wrap="none" lIns="0" tIns="0" rIns="0" bIns="0" rtlCol="0" anchor="t"/>
          <a:lstStyle/>
          <a:p>
            <a:pPr algn="ctr" indent="0" marL="0">
              <a:lnSpc>
                <a:spcPts val="2700"/>
              </a:lnSpc>
              <a:buNone/>
            </a:pPr>
            <a:r>
              <a:rPr lang="en-US" sz="1650" b="1" dirty="0">
                <a:solidFill>
                  <a:srgbClr val="333F70"/>
                </a:solidFill>
                <a:latin typeface="Unbounded Bold" pitchFamily="34" charset="0"/>
                <a:ea typeface="Unbounded Bold" pitchFamily="34" charset="-122"/>
                <a:cs typeface="Unbounded Bold" pitchFamily="34" charset="-120"/>
              </a:rPr>
              <a:t>4</a:t>
            </a:r>
            <a:endParaRPr lang="en-US" sz="1650" dirty="0"/>
          </a:p>
        </p:txBody>
      </p:sp>
      <p:sp>
        <p:nvSpPr>
          <p:cNvPr id="20" name="Text 18"/>
          <p:cNvSpPr/>
          <p:nvPr/>
        </p:nvSpPr>
        <p:spPr>
          <a:xfrm>
            <a:off x="5250537" y="4772501"/>
            <a:ext cx="3380065" cy="269438"/>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 Split Train and Test Data</a:t>
            </a:r>
            <a:endParaRPr lang="en-US" sz="1650" dirty="0"/>
          </a:p>
        </p:txBody>
      </p:sp>
      <p:sp>
        <p:nvSpPr>
          <p:cNvPr id="21" name="Text 19"/>
          <p:cNvSpPr/>
          <p:nvPr/>
        </p:nvSpPr>
        <p:spPr>
          <a:xfrm>
            <a:off x="5250537" y="5145405"/>
            <a:ext cx="4913709" cy="275987"/>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Dividing the dataset into training and testing sets to evaluate.</a:t>
            </a:r>
            <a:endParaRPr lang="en-US" sz="1350" dirty="0"/>
          </a:p>
        </p:txBody>
      </p:sp>
      <p:sp>
        <p:nvSpPr>
          <p:cNvPr id="22" name="Shape 20"/>
          <p:cNvSpPr/>
          <p:nvPr/>
        </p:nvSpPr>
        <p:spPr>
          <a:xfrm>
            <a:off x="5164217" y="5584388"/>
            <a:ext cx="8776097" cy="11430"/>
          </a:xfrm>
          <a:prstGeom prst="roundRect">
            <a:avLst>
              <a:gd name="adj" fmla="val 634022"/>
            </a:avLst>
          </a:prstGeom>
          <a:solidFill>
            <a:srgbClr val="BCDBD4"/>
          </a:solidFill>
          <a:ln/>
        </p:spPr>
      </p:sp>
      <p:sp>
        <p:nvSpPr>
          <p:cNvPr id="23" name="Shape 21"/>
          <p:cNvSpPr/>
          <p:nvPr/>
        </p:nvSpPr>
        <p:spPr>
          <a:xfrm>
            <a:off x="603885" y="5680115"/>
            <a:ext cx="5592723" cy="993934"/>
          </a:xfrm>
          <a:prstGeom prst="roundRect">
            <a:avLst>
              <a:gd name="adj" fmla="val 7291"/>
            </a:avLst>
          </a:prstGeom>
          <a:solidFill>
            <a:srgbClr val="D6F5EE"/>
          </a:solidFill>
          <a:ln w="7620">
            <a:solidFill>
              <a:srgbClr val="BCDBD4"/>
            </a:solidFill>
            <a:prstDash val="solid"/>
          </a:ln>
        </p:spPr>
      </p:sp>
      <p:sp>
        <p:nvSpPr>
          <p:cNvPr id="24" name="Text 22"/>
          <p:cNvSpPr/>
          <p:nvPr/>
        </p:nvSpPr>
        <p:spPr>
          <a:xfrm>
            <a:off x="784027" y="6004560"/>
            <a:ext cx="174069" cy="344924"/>
          </a:xfrm>
          <a:prstGeom prst="rect">
            <a:avLst/>
          </a:prstGeom>
          <a:noFill/>
          <a:ln/>
        </p:spPr>
        <p:txBody>
          <a:bodyPr wrap="none" lIns="0" tIns="0" rIns="0" bIns="0" rtlCol="0" anchor="t"/>
          <a:lstStyle/>
          <a:p>
            <a:pPr algn="ctr" indent="0" marL="0">
              <a:lnSpc>
                <a:spcPts val="2700"/>
              </a:lnSpc>
              <a:buNone/>
            </a:pPr>
            <a:r>
              <a:rPr lang="en-US" sz="1650" b="1" dirty="0">
                <a:solidFill>
                  <a:srgbClr val="333F70"/>
                </a:solidFill>
                <a:latin typeface="Unbounded Bold" pitchFamily="34" charset="0"/>
                <a:ea typeface="Unbounded Bold" pitchFamily="34" charset="-122"/>
                <a:cs typeface="Unbounded Bold" pitchFamily="34" charset="-120"/>
              </a:rPr>
              <a:t>5</a:t>
            </a:r>
            <a:endParaRPr lang="en-US" sz="1650" dirty="0"/>
          </a:p>
        </p:txBody>
      </p:sp>
      <p:sp>
        <p:nvSpPr>
          <p:cNvPr id="25" name="Text 23"/>
          <p:cNvSpPr/>
          <p:nvPr/>
        </p:nvSpPr>
        <p:spPr>
          <a:xfrm>
            <a:off x="6369129" y="5852636"/>
            <a:ext cx="4845844" cy="269438"/>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 Model Selection and Model Training</a:t>
            </a:r>
            <a:endParaRPr lang="en-US" sz="1650" dirty="0"/>
          </a:p>
        </p:txBody>
      </p:sp>
      <p:sp>
        <p:nvSpPr>
          <p:cNvPr id="26" name="Text 24"/>
          <p:cNvSpPr/>
          <p:nvPr/>
        </p:nvSpPr>
        <p:spPr>
          <a:xfrm>
            <a:off x="6369129" y="6225540"/>
            <a:ext cx="6317694" cy="275987"/>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Choosing a suitable machine learning algorithm and optimizing its parameters.</a:t>
            </a:r>
            <a:endParaRPr lang="en-US" sz="1350" dirty="0"/>
          </a:p>
        </p:txBody>
      </p:sp>
      <p:sp>
        <p:nvSpPr>
          <p:cNvPr id="27" name="Shape 25"/>
          <p:cNvSpPr/>
          <p:nvPr/>
        </p:nvSpPr>
        <p:spPr>
          <a:xfrm>
            <a:off x="6282809" y="6664523"/>
            <a:ext cx="7657505" cy="11430"/>
          </a:xfrm>
          <a:prstGeom prst="roundRect">
            <a:avLst>
              <a:gd name="adj" fmla="val 634022"/>
            </a:avLst>
          </a:prstGeom>
          <a:solidFill>
            <a:srgbClr val="BCDBD4"/>
          </a:solidFill>
          <a:ln/>
        </p:spPr>
      </p:sp>
      <p:sp>
        <p:nvSpPr>
          <p:cNvPr id="28" name="Shape 26"/>
          <p:cNvSpPr/>
          <p:nvPr/>
        </p:nvSpPr>
        <p:spPr>
          <a:xfrm>
            <a:off x="603885" y="6760250"/>
            <a:ext cx="6711315" cy="993934"/>
          </a:xfrm>
          <a:prstGeom prst="roundRect">
            <a:avLst>
              <a:gd name="adj" fmla="val 7291"/>
            </a:avLst>
          </a:prstGeom>
          <a:solidFill>
            <a:srgbClr val="D6F5EE"/>
          </a:solidFill>
          <a:ln w="7620">
            <a:solidFill>
              <a:srgbClr val="BCDBD4"/>
            </a:solidFill>
            <a:prstDash val="solid"/>
          </a:ln>
        </p:spPr>
      </p:sp>
      <p:sp>
        <p:nvSpPr>
          <p:cNvPr id="29" name="Text 27"/>
          <p:cNvSpPr/>
          <p:nvPr/>
        </p:nvSpPr>
        <p:spPr>
          <a:xfrm>
            <a:off x="784027" y="7084695"/>
            <a:ext cx="184904" cy="344924"/>
          </a:xfrm>
          <a:prstGeom prst="rect">
            <a:avLst/>
          </a:prstGeom>
          <a:noFill/>
          <a:ln/>
        </p:spPr>
        <p:txBody>
          <a:bodyPr wrap="none" lIns="0" tIns="0" rIns="0" bIns="0" rtlCol="0" anchor="t"/>
          <a:lstStyle/>
          <a:p>
            <a:pPr algn="ctr" indent="0" marL="0">
              <a:lnSpc>
                <a:spcPts val="2700"/>
              </a:lnSpc>
              <a:buNone/>
            </a:pPr>
            <a:r>
              <a:rPr lang="en-US" sz="1650" b="1" dirty="0">
                <a:solidFill>
                  <a:srgbClr val="333F70"/>
                </a:solidFill>
                <a:latin typeface="Unbounded Bold" pitchFamily="34" charset="0"/>
                <a:ea typeface="Unbounded Bold" pitchFamily="34" charset="-122"/>
                <a:cs typeface="Unbounded Bold" pitchFamily="34" charset="-120"/>
              </a:rPr>
              <a:t>6</a:t>
            </a:r>
            <a:endParaRPr lang="en-US" sz="1650" dirty="0"/>
          </a:p>
        </p:txBody>
      </p:sp>
      <p:sp>
        <p:nvSpPr>
          <p:cNvPr id="30" name="Text 28"/>
          <p:cNvSpPr/>
          <p:nvPr/>
        </p:nvSpPr>
        <p:spPr>
          <a:xfrm>
            <a:off x="7487722" y="6932771"/>
            <a:ext cx="2348865" cy="269438"/>
          </a:xfrm>
          <a:prstGeom prst="rect">
            <a:avLst/>
          </a:prstGeom>
          <a:noFill/>
          <a:ln/>
        </p:spPr>
        <p:txBody>
          <a:bodyPr wrap="none" lIns="0" tIns="0" rIns="0" bIns="0" rtlCol="0" anchor="t"/>
          <a:lstStyle/>
          <a:p>
            <a:pPr algn="l" indent="0" marL="0">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Model Evaluation</a:t>
            </a:r>
            <a:endParaRPr lang="en-US" sz="1650" dirty="0"/>
          </a:p>
        </p:txBody>
      </p:sp>
      <p:sp>
        <p:nvSpPr>
          <p:cNvPr id="31" name="Text 29"/>
          <p:cNvSpPr/>
          <p:nvPr/>
        </p:nvSpPr>
        <p:spPr>
          <a:xfrm>
            <a:off x="7487722" y="7305675"/>
            <a:ext cx="5533549" cy="275987"/>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Assessing the performance of machine learning model using metrics.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1012805"/>
          </a:xfrm>
          <a:prstGeom prst="rect">
            <a:avLst/>
          </a:prstGeom>
        </p:spPr>
      </p:pic>
      <p:pic>
        <p:nvPicPr>
          <p:cNvPr id="3" name="Image 1" descr="preencoded.png">    </p:cNvPr>
          <p:cNvPicPr>
            <a:picLocks noChangeAspect="1"/>
          </p:cNvPicPr>
          <p:nvPr/>
        </p:nvPicPr>
        <p:blipFill>
          <a:blip r:embed="rId2"/>
          <a:stretch>
            <a:fillRect/>
          </a:stretch>
        </p:blipFill>
        <p:spPr>
          <a:xfrm>
            <a:off x="9285684" y="2161580"/>
            <a:ext cx="5202912" cy="6689527"/>
          </a:xfrm>
          <a:prstGeom prst="rect">
            <a:avLst/>
          </a:prstGeom>
        </p:spPr>
      </p:pic>
      <p:sp>
        <p:nvSpPr>
          <p:cNvPr id="4" name="Text 0"/>
          <p:cNvSpPr/>
          <p:nvPr/>
        </p:nvSpPr>
        <p:spPr>
          <a:xfrm>
            <a:off x="396835" y="311825"/>
            <a:ext cx="4605814" cy="283488"/>
          </a:xfrm>
          <a:prstGeom prst="rect">
            <a:avLst/>
          </a:prstGeom>
          <a:noFill/>
          <a:ln/>
        </p:spPr>
        <p:txBody>
          <a:bodyPr wrap="none" lIns="0" tIns="0" rIns="0" bIns="0" rtlCol="0" anchor="t"/>
          <a:lstStyle/>
          <a:p>
            <a:pPr indent="0" marL="0">
              <a:lnSpc>
                <a:spcPts val="2200"/>
              </a:lnSpc>
              <a:buNone/>
            </a:pPr>
            <a:r>
              <a:rPr lang="en-US" sz="1750" b="1" dirty="0">
                <a:solidFill>
                  <a:srgbClr val="204C8E"/>
                </a:solidFill>
                <a:latin typeface="Unbounded Bold" pitchFamily="34" charset="0"/>
                <a:ea typeface="Unbounded Bold" pitchFamily="34" charset="-122"/>
                <a:cs typeface="Unbounded Bold" pitchFamily="34" charset="-120"/>
              </a:rPr>
              <a:t>Data Collection and Refinement:</a:t>
            </a:r>
            <a:endParaRPr lang="en-US" sz="1750" dirty="0"/>
          </a:p>
        </p:txBody>
      </p:sp>
      <p:sp>
        <p:nvSpPr>
          <p:cNvPr id="5" name="Text 1"/>
          <p:cNvSpPr/>
          <p:nvPr/>
        </p:nvSpPr>
        <p:spPr>
          <a:xfrm>
            <a:off x="396835" y="722828"/>
            <a:ext cx="8350329"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t>
            </a:r>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t>
            </a:r>
            <a:pPr indent="0" marL="0">
              <a:lnSpc>
                <a:spcPts val="1400"/>
              </a:lnSpc>
              <a:buNone/>
            </a:pPr>
            <a:r>
              <a:rPr lang="en-US" sz="850" b="1" i="1" dirty="0">
                <a:solidFill>
                  <a:srgbClr val="F44444"/>
                </a:solidFill>
                <a:latin typeface="Open Sans" pitchFamily="34" charset="0"/>
                <a:ea typeface="Open Sans" pitchFamily="34" charset="-122"/>
                <a:cs typeface="Open Sans" pitchFamily="34" charset="-120"/>
              </a:rPr>
              <a:t>Credit Card Usage Segmentation:</a:t>
            </a:r>
            <a:endParaRPr lang="en-US" sz="850" dirty="0"/>
          </a:p>
        </p:txBody>
      </p:sp>
      <p:sp>
        <p:nvSpPr>
          <p:cNvPr id="6" name="Text 2"/>
          <p:cNvSpPr/>
          <p:nvPr/>
        </p:nvSpPr>
        <p:spPr>
          <a:xfrm>
            <a:off x="396835" y="1031796"/>
            <a:ext cx="8350329" cy="181451"/>
          </a:xfrm>
          <a:prstGeom prst="rect">
            <a:avLst/>
          </a:prstGeom>
          <a:noFill/>
          <a:ln/>
        </p:spPr>
        <p:txBody>
          <a:bodyPr wrap="none" lIns="0" tIns="0" rIns="0" bIns="0" rtlCol="0" anchor="t"/>
          <a:lstStyle/>
          <a:p>
            <a:pPr algn="l" marL="342900" indent="-342900">
              <a:lnSpc>
                <a:spcPts val="1400"/>
              </a:lnSpc>
              <a:buSzPct val="100000"/>
              <a:buChar char="•"/>
            </a:pPr>
            <a:r>
              <a:rPr lang="en-US" sz="850" b="1" i="1" dirty="0">
                <a:solidFill>
                  <a:srgbClr val="F44444"/>
                </a:solidFill>
                <a:latin typeface="Open Sans" pitchFamily="34" charset="0"/>
                <a:ea typeface="Open Sans" pitchFamily="34" charset="-122"/>
                <a:cs typeface="Open Sans" pitchFamily="34" charset="-120"/>
              </a:rPr>
              <a:t>8950 Rows</a:t>
            </a:r>
            <a:endParaRPr lang="en-US" sz="850" dirty="0"/>
          </a:p>
        </p:txBody>
      </p:sp>
      <p:sp>
        <p:nvSpPr>
          <p:cNvPr id="7" name="Text 3"/>
          <p:cNvSpPr/>
          <p:nvPr/>
        </p:nvSpPr>
        <p:spPr>
          <a:xfrm>
            <a:off x="396835" y="1252895"/>
            <a:ext cx="8350329" cy="181451"/>
          </a:xfrm>
          <a:prstGeom prst="rect">
            <a:avLst/>
          </a:prstGeom>
          <a:noFill/>
          <a:ln/>
        </p:spPr>
        <p:txBody>
          <a:bodyPr wrap="none" lIns="0" tIns="0" rIns="0" bIns="0" rtlCol="0" anchor="t"/>
          <a:lstStyle/>
          <a:p>
            <a:pPr algn="l" marL="342900" indent="-342900">
              <a:lnSpc>
                <a:spcPts val="1400"/>
              </a:lnSpc>
              <a:buSzPct val="100000"/>
              <a:buChar char="•"/>
            </a:pPr>
            <a:r>
              <a:rPr lang="en-US" sz="850" b="1" i="1" dirty="0">
                <a:solidFill>
                  <a:srgbClr val="F44444"/>
                </a:solidFill>
                <a:latin typeface="Open Sans" pitchFamily="34" charset="0"/>
                <a:ea typeface="Open Sans" pitchFamily="34" charset="-122"/>
                <a:cs typeface="Open Sans" pitchFamily="34" charset="-120"/>
              </a:rPr>
              <a:t>18 Columns</a:t>
            </a:r>
            <a:endParaRPr lang="en-US" sz="850" dirty="0"/>
          </a:p>
        </p:txBody>
      </p:sp>
      <p:sp>
        <p:nvSpPr>
          <p:cNvPr id="8" name="Shape 4"/>
          <p:cNvSpPr/>
          <p:nvPr/>
        </p:nvSpPr>
        <p:spPr>
          <a:xfrm>
            <a:off x="396835" y="1561862"/>
            <a:ext cx="8350329" cy="8830151"/>
          </a:xfrm>
          <a:prstGeom prst="roundRect">
            <a:avLst>
              <a:gd name="adj" fmla="val 570"/>
            </a:avLst>
          </a:prstGeom>
          <a:noFill/>
          <a:ln w="7620">
            <a:solidFill>
              <a:srgbClr val="000000">
                <a:alpha val="8000"/>
              </a:srgbClr>
            </a:solidFill>
            <a:prstDash val="solid"/>
          </a:ln>
        </p:spPr>
      </p:sp>
      <p:sp>
        <p:nvSpPr>
          <p:cNvPr id="9" name="Shape 5"/>
          <p:cNvSpPr/>
          <p:nvPr/>
        </p:nvSpPr>
        <p:spPr>
          <a:xfrm>
            <a:off x="404455" y="1569482"/>
            <a:ext cx="8335089" cy="332661"/>
          </a:xfrm>
          <a:prstGeom prst="rect">
            <a:avLst/>
          </a:prstGeom>
          <a:solidFill>
            <a:srgbClr val="FFFFFF">
              <a:alpha val="4000"/>
            </a:srgbClr>
          </a:solidFill>
          <a:ln/>
        </p:spPr>
      </p:sp>
      <p:sp>
        <p:nvSpPr>
          <p:cNvPr id="10" name="Text 6"/>
          <p:cNvSpPr/>
          <p:nvPr/>
        </p:nvSpPr>
        <p:spPr>
          <a:xfrm>
            <a:off x="517922" y="1645087"/>
            <a:ext cx="3504367" cy="181451"/>
          </a:xfrm>
          <a:prstGeom prst="rect">
            <a:avLst/>
          </a:prstGeom>
          <a:noFill/>
          <a:ln/>
        </p:spPr>
        <p:txBody>
          <a:bodyPr wrap="none" lIns="0" tIns="0" rIns="0" bIns="0" rtlCol="0" anchor="t"/>
          <a:lstStyle/>
          <a:p>
            <a:pPr indent="0" marL="0">
              <a:lnSpc>
                <a:spcPts val="1400"/>
              </a:lnSpc>
              <a:buNone/>
            </a:pPr>
            <a:r>
              <a:rPr lang="en-US" sz="850" b="1" i="1" u="sng" dirty="0">
                <a:solidFill>
                  <a:srgbClr val="1F7135"/>
                </a:solidFill>
                <a:latin typeface="Open Sans" pitchFamily="34" charset="0"/>
                <a:ea typeface="Open Sans" pitchFamily="34" charset="-122"/>
                <a:cs typeface="Open Sans" pitchFamily="34" charset="-120"/>
              </a:rPr>
              <a:t>Variable </a:t>
            </a:r>
            <a:endParaRPr lang="en-US" sz="850" dirty="0"/>
          </a:p>
        </p:txBody>
      </p:sp>
      <p:sp>
        <p:nvSpPr>
          <p:cNvPr id="11" name="Text 7"/>
          <p:cNvSpPr/>
          <p:nvPr/>
        </p:nvSpPr>
        <p:spPr>
          <a:xfrm>
            <a:off x="4256603" y="1645087"/>
            <a:ext cx="4369594" cy="181451"/>
          </a:xfrm>
          <a:prstGeom prst="rect">
            <a:avLst/>
          </a:prstGeom>
          <a:noFill/>
          <a:ln/>
        </p:spPr>
        <p:txBody>
          <a:bodyPr wrap="none" lIns="0" tIns="0" rIns="0" bIns="0" rtlCol="0" anchor="t"/>
          <a:lstStyle/>
          <a:p>
            <a:pPr indent="0" marL="0">
              <a:lnSpc>
                <a:spcPts val="1400"/>
              </a:lnSpc>
              <a:buNone/>
            </a:pPr>
            <a:r>
              <a:rPr lang="en-US" sz="850" b="1" i="1" u="sng" dirty="0">
                <a:solidFill>
                  <a:srgbClr val="1F7135"/>
                </a:solidFill>
                <a:latin typeface="Open Sans" pitchFamily="34" charset="0"/>
                <a:ea typeface="Open Sans" pitchFamily="34" charset="-122"/>
                <a:cs typeface="Open Sans" pitchFamily="34" charset="-120"/>
              </a:rPr>
              <a:t>Description</a:t>
            </a:r>
            <a:endParaRPr lang="en-US" sz="850" dirty="0"/>
          </a:p>
        </p:txBody>
      </p:sp>
      <p:sp>
        <p:nvSpPr>
          <p:cNvPr id="12" name="Shape 8"/>
          <p:cNvSpPr/>
          <p:nvPr/>
        </p:nvSpPr>
        <p:spPr>
          <a:xfrm>
            <a:off x="404455" y="1902143"/>
            <a:ext cx="8335089" cy="332661"/>
          </a:xfrm>
          <a:prstGeom prst="rect">
            <a:avLst/>
          </a:prstGeom>
          <a:solidFill>
            <a:srgbClr val="000000">
              <a:alpha val="4000"/>
            </a:srgbClr>
          </a:solidFill>
          <a:ln/>
        </p:spPr>
      </p:sp>
      <p:sp>
        <p:nvSpPr>
          <p:cNvPr id="13" name="Text 9"/>
          <p:cNvSpPr/>
          <p:nvPr/>
        </p:nvSpPr>
        <p:spPr>
          <a:xfrm>
            <a:off x="517922" y="1977747"/>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CUST_ID</a:t>
            </a:r>
            <a:endParaRPr lang="en-US" sz="700" dirty="0"/>
          </a:p>
        </p:txBody>
      </p:sp>
      <p:sp>
        <p:nvSpPr>
          <p:cNvPr id="14" name="Text 10"/>
          <p:cNvSpPr/>
          <p:nvPr/>
        </p:nvSpPr>
        <p:spPr>
          <a:xfrm>
            <a:off x="4256603" y="1977747"/>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Unique identifier for each customer.</a:t>
            </a:r>
            <a:endParaRPr lang="en-US" sz="850" dirty="0"/>
          </a:p>
        </p:txBody>
      </p:sp>
      <p:sp>
        <p:nvSpPr>
          <p:cNvPr id="15" name="Shape 11"/>
          <p:cNvSpPr/>
          <p:nvPr/>
        </p:nvSpPr>
        <p:spPr>
          <a:xfrm>
            <a:off x="404455" y="2234803"/>
            <a:ext cx="8335089" cy="332661"/>
          </a:xfrm>
          <a:prstGeom prst="rect">
            <a:avLst/>
          </a:prstGeom>
          <a:solidFill>
            <a:srgbClr val="FFFFFF">
              <a:alpha val="4000"/>
            </a:srgbClr>
          </a:solidFill>
          <a:ln/>
        </p:spPr>
      </p:sp>
      <p:sp>
        <p:nvSpPr>
          <p:cNvPr id="16" name="Text 12"/>
          <p:cNvSpPr/>
          <p:nvPr/>
        </p:nvSpPr>
        <p:spPr>
          <a:xfrm>
            <a:off x="517922" y="2310408"/>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BALANCE</a:t>
            </a:r>
            <a:endParaRPr lang="en-US" sz="700" dirty="0"/>
          </a:p>
        </p:txBody>
      </p:sp>
      <p:sp>
        <p:nvSpPr>
          <p:cNvPr id="17" name="Text 13"/>
          <p:cNvSpPr/>
          <p:nvPr/>
        </p:nvSpPr>
        <p:spPr>
          <a:xfrm>
            <a:off x="4256603" y="2310408"/>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The balance amount on credit card.</a:t>
            </a:r>
            <a:endParaRPr lang="en-US" sz="850" dirty="0"/>
          </a:p>
        </p:txBody>
      </p:sp>
      <p:sp>
        <p:nvSpPr>
          <p:cNvPr id="18" name="Shape 14"/>
          <p:cNvSpPr/>
          <p:nvPr/>
        </p:nvSpPr>
        <p:spPr>
          <a:xfrm>
            <a:off x="404455" y="2567464"/>
            <a:ext cx="8335089" cy="831532"/>
          </a:xfrm>
          <a:prstGeom prst="rect">
            <a:avLst/>
          </a:prstGeom>
          <a:solidFill>
            <a:srgbClr val="000000">
              <a:alpha val="4000"/>
            </a:srgbClr>
          </a:solidFill>
          <a:ln/>
        </p:spPr>
      </p:sp>
      <p:sp>
        <p:nvSpPr>
          <p:cNvPr id="19" name="Text 15"/>
          <p:cNvSpPr/>
          <p:nvPr/>
        </p:nvSpPr>
        <p:spPr>
          <a:xfrm>
            <a:off x="517922" y="2643068"/>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BALANCE_FREQUENCY</a:t>
            </a:r>
            <a:endParaRPr lang="en-US" sz="700" dirty="0"/>
          </a:p>
        </p:txBody>
      </p:sp>
      <p:sp>
        <p:nvSpPr>
          <p:cNvPr id="20" name="Text 16"/>
          <p:cNvSpPr/>
          <p:nvPr/>
        </p:nvSpPr>
        <p:spPr>
          <a:xfrm>
            <a:off x="4256603" y="2643068"/>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Frequency of balance updates</a:t>
            </a:r>
            <a:endParaRPr lang="en-US" sz="850" dirty="0"/>
          </a:p>
        </p:txBody>
      </p:sp>
      <p:sp>
        <p:nvSpPr>
          <p:cNvPr id="21" name="Text 17"/>
          <p:cNvSpPr/>
          <p:nvPr/>
        </p:nvSpPr>
        <p:spPr>
          <a:xfrm>
            <a:off x="4256603" y="2892504"/>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0 = Least frequent</a:t>
            </a:r>
            <a:endParaRPr lang="en-US" sz="850" dirty="0"/>
          </a:p>
        </p:txBody>
      </p:sp>
      <p:sp>
        <p:nvSpPr>
          <p:cNvPr id="22" name="Text 18"/>
          <p:cNvSpPr/>
          <p:nvPr/>
        </p:nvSpPr>
        <p:spPr>
          <a:xfrm>
            <a:off x="4256603" y="3141940"/>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1 = Most frequent</a:t>
            </a:r>
            <a:endParaRPr lang="en-US" sz="850" dirty="0"/>
          </a:p>
        </p:txBody>
      </p:sp>
      <p:sp>
        <p:nvSpPr>
          <p:cNvPr id="23" name="Shape 19"/>
          <p:cNvSpPr/>
          <p:nvPr/>
        </p:nvSpPr>
        <p:spPr>
          <a:xfrm>
            <a:off x="404455" y="3398996"/>
            <a:ext cx="8335089" cy="332661"/>
          </a:xfrm>
          <a:prstGeom prst="rect">
            <a:avLst/>
          </a:prstGeom>
          <a:solidFill>
            <a:srgbClr val="FFFFFF">
              <a:alpha val="4000"/>
            </a:srgbClr>
          </a:solidFill>
          <a:ln/>
        </p:spPr>
      </p:sp>
      <p:sp>
        <p:nvSpPr>
          <p:cNvPr id="24" name="Text 20"/>
          <p:cNvSpPr/>
          <p:nvPr/>
        </p:nvSpPr>
        <p:spPr>
          <a:xfrm>
            <a:off x="517922" y="3474601"/>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PURCHASES</a:t>
            </a:r>
            <a:endParaRPr lang="en-US" sz="700" dirty="0"/>
          </a:p>
        </p:txBody>
      </p:sp>
      <p:sp>
        <p:nvSpPr>
          <p:cNvPr id="25" name="Text 21"/>
          <p:cNvSpPr/>
          <p:nvPr/>
        </p:nvSpPr>
        <p:spPr>
          <a:xfrm>
            <a:off x="4256603" y="3474601"/>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Total amount of purchases made.</a:t>
            </a:r>
            <a:endParaRPr lang="en-US" sz="850" dirty="0"/>
          </a:p>
        </p:txBody>
      </p:sp>
      <p:sp>
        <p:nvSpPr>
          <p:cNvPr id="26" name="Shape 22"/>
          <p:cNvSpPr/>
          <p:nvPr/>
        </p:nvSpPr>
        <p:spPr>
          <a:xfrm>
            <a:off x="404455" y="3731657"/>
            <a:ext cx="8335089" cy="332661"/>
          </a:xfrm>
          <a:prstGeom prst="rect">
            <a:avLst/>
          </a:prstGeom>
          <a:solidFill>
            <a:srgbClr val="000000">
              <a:alpha val="4000"/>
            </a:srgbClr>
          </a:solidFill>
          <a:ln/>
        </p:spPr>
      </p:sp>
      <p:sp>
        <p:nvSpPr>
          <p:cNvPr id="27" name="Text 23"/>
          <p:cNvSpPr/>
          <p:nvPr/>
        </p:nvSpPr>
        <p:spPr>
          <a:xfrm>
            <a:off x="517922" y="3807262"/>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ONEOFF_PURCHASES</a:t>
            </a:r>
            <a:endParaRPr lang="en-US" sz="700" dirty="0"/>
          </a:p>
        </p:txBody>
      </p:sp>
      <p:sp>
        <p:nvSpPr>
          <p:cNvPr id="28" name="Text 24"/>
          <p:cNvSpPr/>
          <p:nvPr/>
        </p:nvSpPr>
        <p:spPr>
          <a:xfrm>
            <a:off x="4256603" y="3807262"/>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Amount spent on one-off purchases.</a:t>
            </a:r>
            <a:endParaRPr lang="en-US" sz="850" dirty="0"/>
          </a:p>
        </p:txBody>
      </p:sp>
      <p:sp>
        <p:nvSpPr>
          <p:cNvPr id="29" name="Shape 25"/>
          <p:cNvSpPr/>
          <p:nvPr/>
        </p:nvSpPr>
        <p:spPr>
          <a:xfrm>
            <a:off x="404455" y="4064318"/>
            <a:ext cx="8335089" cy="332661"/>
          </a:xfrm>
          <a:prstGeom prst="rect">
            <a:avLst/>
          </a:prstGeom>
          <a:solidFill>
            <a:srgbClr val="FFFFFF">
              <a:alpha val="4000"/>
            </a:srgbClr>
          </a:solidFill>
          <a:ln/>
        </p:spPr>
      </p:sp>
      <p:sp>
        <p:nvSpPr>
          <p:cNvPr id="30" name="Text 26"/>
          <p:cNvSpPr/>
          <p:nvPr/>
        </p:nvSpPr>
        <p:spPr>
          <a:xfrm>
            <a:off x="517922" y="4139922"/>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INSTALLMENTS_PURCHASES</a:t>
            </a:r>
            <a:endParaRPr lang="en-US" sz="700" dirty="0"/>
          </a:p>
        </p:txBody>
      </p:sp>
      <p:sp>
        <p:nvSpPr>
          <p:cNvPr id="31" name="Text 27"/>
          <p:cNvSpPr/>
          <p:nvPr/>
        </p:nvSpPr>
        <p:spPr>
          <a:xfrm>
            <a:off x="4256603" y="4139922"/>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Amount spent on installment purchases.</a:t>
            </a:r>
            <a:endParaRPr lang="en-US" sz="850" dirty="0"/>
          </a:p>
        </p:txBody>
      </p:sp>
      <p:sp>
        <p:nvSpPr>
          <p:cNvPr id="32" name="Shape 28"/>
          <p:cNvSpPr/>
          <p:nvPr/>
        </p:nvSpPr>
        <p:spPr>
          <a:xfrm>
            <a:off x="404455" y="4396978"/>
            <a:ext cx="8335089" cy="332661"/>
          </a:xfrm>
          <a:prstGeom prst="rect">
            <a:avLst/>
          </a:prstGeom>
          <a:solidFill>
            <a:srgbClr val="000000">
              <a:alpha val="4000"/>
            </a:srgbClr>
          </a:solidFill>
          <a:ln/>
        </p:spPr>
      </p:sp>
      <p:sp>
        <p:nvSpPr>
          <p:cNvPr id="33" name="Text 29"/>
          <p:cNvSpPr/>
          <p:nvPr/>
        </p:nvSpPr>
        <p:spPr>
          <a:xfrm>
            <a:off x="517922" y="4472583"/>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CASH_ADVANCE</a:t>
            </a:r>
            <a:endParaRPr lang="en-US" sz="700" dirty="0"/>
          </a:p>
        </p:txBody>
      </p:sp>
      <p:sp>
        <p:nvSpPr>
          <p:cNvPr id="34" name="Text 30"/>
          <p:cNvSpPr/>
          <p:nvPr/>
        </p:nvSpPr>
        <p:spPr>
          <a:xfrm>
            <a:off x="4256603" y="4472583"/>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Cash advance amount taken by customer.</a:t>
            </a:r>
            <a:endParaRPr lang="en-US" sz="850" dirty="0"/>
          </a:p>
        </p:txBody>
      </p:sp>
      <p:sp>
        <p:nvSpPr>
          <p:cNvPr id="35" name="Shape 31"/>
          <p:cNvSpPr/>
          <p:nvPr/>
        </p:nvSpPr>
        <p:spPr>
          <a:xfrm>
            <a:off x="404455" y="4729639"/>
            <a:ext cx="8335089" cy="831532"/>
          </a:xfrm>
          <a:prstGeom prst="rect">
            <a:avLst/>
          </a:prstGeom>
          <a:solidFill>
            <a:srgbClr val="FFFFFF">
              <a:alpha val="4000"/>
            </a:srgbClr>
          </a:solidFill>
          <a:ln/>
        </p:spPr>
      </p:sp>
      <p:sp>
        <p:nvSpPr>
          <p:cNvPr id="36" name="Text 32"/>
          <p:cNvSpPr/>
          <p:nvPr/>
        </p:nvSpPr>
        <p:spPr>
          <a:xfrm>
            <a:off x="517922" y="4805243"/>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PURCHASES_FREQUENCY</a:t>
            </a:r>
            <a:endParaRPr lang="en-US" sz="700" dirty="0"/>
          </a:p>
        </p:txBody>
      </p:sp>
      <p:sp>
        <p:nvSpPr>
          <p:cNvPr id="37" name="Text 33"/>
          <p:cNvSpPr/>
          <p:nvPr/>
        </p:nvSpPr>
        <p:spPr>
          <a:xfrm>
            <a:off x="4256603" y="4805243"/>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Frequency of purchases made</a:t>
            </a:r>
            <a:endParaRPr lang="en-US" sz="850" dirty="0"/>
          </a:p>
        </p:txBody>
      </p:sp>
      <p:sp>
        <p:nvSpPr>
          <p:cNvPr id="38" name="Text 34"/>
          <p:cNvSpPr/>
          <p:nvPr/>
        </p:nvSpPr>
        <p:spPr>
          <a:xfrm>
            <a:off x="4256603" y="5054679"/>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0 = Least frequent</a:t>
            </a:r>
            <a:endParaRPr lang="en-US" sz="850" dirty="0"/>
          </a:p>
        </p:txBody>
      </p:sp>
      <p:sp>
        <p:nvSpPr>
          <p:cNvPr id="39" name="Text 35"/>
          <p:cNvSpPr/>
          <p:nvPr/>
        </p:nvSpPr>
        <p:spPr>
          <a:xfrm>
            <a:off x="4256603" y="5304115"/>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1 = Most frequent</a:t>
            </a:r>
            <a:endParaRPr lang="en-US" sz="850" dirty="0"/>
          </a:p>
        </p:txBody>
      </p:sp>
      <p:sp>
        <p:nvSpPr>
          <p:cNvPr id="40" name="Shape 36"/>
          <p:cNvSpPr/>
          <p:nvPr/>
        </p:nvSpPr>
        <p:spPr>
          <a:xfrm>
            <a:off x="404455" y="5561171"/>
            <a:ext cx="8335089" cy="831532"/>
          </a:xfrm>
          <a:prstGeom prst="rect">
            <a:avLst/>
          </a:prstGeom>
          <a:solidFill>
            <a:srgbClr val="000000">
              <a:alpha val="4000"/>
            </a:srgbClr>
          </a:solidFill>
          <a:ln/>
        </p:spPr>
      </p:sp>
      <p:sp>
        <p:nvSpPr>
          <p:cNvPr id="41" name="Text 37"/>
          <p:cNvSpPr/>
          <p:nvPr/>
        </p:nvSpPr>
        <p:spPr>
          <a:xfrm>
            <a:off x="517922" y="5636776"/>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ONEOFF_PURCHASES_FREQUENCY</a:t>
            </a:r>
            <a:endParaRPr lang="en-US" sz="700" dirty="0"/>
          </a:p>
        </p:txBody>
      </p:sp>
      <p:sp>
        <p:nvSpPr>
          <p:cNvPr id="42" name="Text 38"/>
          <p:cNvSpPr/>
          <p:nvPr/>
        </p:nvSpPr>
        <p:spPr>
          <a:xfrm>
            <a:off x="4256603" y="5636776"/>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Frequency of one-off purchases</a:t>
            </a:r>
            <a:endParaRPr lang="en-US" sz="850" dirty="0"/>
          </a:p>
        </p:txBody>
      </p:sp>
      <p:sp>
        <p:nvSpPr>
          <p:cNvPr id="43" name="Text 39"/>
          <p:cNvSpPr/>
          <p:nvPr/>
        </p:nvSpPr>
        <p:spPr>
          <a:xfrm>
            <a:off x="4256603" y="5886212"/>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0  = Least frequent</a:t>
            </a:r>
            <a:endParaRPr lang="en-US" sz="850" dirty="0"/>
          </a:p>
        </p:txBody>
      </p:sp>
      <p:sp>
        <p:nvSpPr>
          <p:cNvPr id="44" name="Text 40"/>
          <p:cNvSpPr/>
          <p:nvPr/>
        </p:nvSpPr>
        <p:spPr>
          <a:xfrm>
            <a:off x="4256603" y="6135648"/>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1 = Most frequent</a:t>
            </a:r>
            <a:endParaRPr lang="en-US" sz="850" dirty="0"/>
          </a:p>
        </p:txBody>
      </p:sp>
      <p:sp>
        <p:nvSpPr>
          <p:cNvPr id="45" name="Shape 41"/>
          <p:cNvSpPr/>
          <p:nvPr/>
        </p:nvSpPr>
        <p:spPr>
          <a:xfrm>
            <a:off x="404455" y="6392704"/>
            <a:ext cx="8335089" cy="831532"/>
          </a:xfrm>
          <a:prstGeom prst="rect">
            <a:avLst/>
          </a:prstGeom>
          <a:solidFill>
            <a:srgbClr val="FFFFFF">
              <a:alpha val="4000"/>
            </a:srgbClr>
          </a:solidFill>
          <a:ln/>
        </p:spPr>
      </p:sp>
      <p:sp>
        <p:nvSpPr>
          <p:cNvPr id="46" name="Text 42"/>
          <p:cNvSpPr/>
          <p:nvPr/>
        </p:nvSpPr>
        <p:spPr>
          <a:xfrm>
            <a:off x="517922" y="6468308"/>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PURCHASES_INSTALLMENT_</a:t>
            </a:r>
            <a:endParaRPr lang="en-US" sz="700" dirty="0"/>
          </a:p>
        </p:txBody>
      </p:sp>
      <p:sp>
        <p:nvSpPr>
          <p:cNvPr id="47" name="Text 43"/>
          <p:cNvSpPr/>
          <p:nvPr/>
        </p:nvSpPr>
        <p:spPr>
          <a:xfrm>
            <a:off x="517922" y="6681430"/>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FREQUENCY</a:t>
            </a:r>
            <a:endParaRPr lang="en-US" sz="700" dirty="0"/>
          </a:p>
        </p:txBody>
      </p:sp>
      <p:sp>
        <p:nvSpPr>
          <p:cNvPr id="48" name="Text 44"/>
          <p:cNvSpPr/>
          <p:nvPr/>
        </p:nvSpPr>
        <p:spPr>
          <a:xfrm>
            <a:off x="4256603" y="6468308"/>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Frequency of installments purchase</a:t>
            </a:r>
            <a:endParaRPr lang="en-US" sz="850" dirty="0"/>
          </a:p>
        </p:txBody>
      </p:sp>
      <p:sp>
        <p:nvSpPr>
          <p:cNvPr id="49" name="Text 45"/>
          <p:cNvSpPr/>
          <p:nvPr/>
        </p:nvSpPr>
        <p:spPr>
          <a:xfrm>
            <a:off x="4256603" y="6717744"/>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0 = Least frequent</a:t>
            </a:r>
            <a:endParaRPr lang="en-US" sz="850" dirty="0"/>
          </a:p>
        </p:txBody>
      </p:sp>
      <p:sp>
        <p:nvSpPr>
          <p:cNvPr id="50" name="Text 46"/>
          <p:cNvSpPr/>
          <p:nvPr/>
        </p:nvSpPr>
        <p:spPr>
          <a:xfrm>
            <a:off x="4256603" y="6967180"/>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1 = Most frequent</a:t>
            </a:r>
            <a:endParaRPr lang="en-US" sz="850" dirty="0"/>
          </a:p>
        </p:txBody>
      </p:sp>
      <p:sp>
        <p:nvSpPr>
          <p:cNvPr id="51" name="Shape 47"/>
          <p:cNvSpPr/>
          <p:nvPr/>
        </p:nvSpPr>
        <p:spPr>
          <a:xfrm>
            <a:off x="404455" y="7224236"/>
            <a:ext cx="8335089" cy="831532"/>
          </a:xfrm>
          <a:prstGeom prst="rect">
            <a:avLst/>
          </a:prstGeom>
          <a:solidFill>
            <a:srgbClr val="000000">
              <a:alpha val="4000"/>
            </a:srgbClr>
          </a:solidFill>
          <a:ln/>
        </p:spPr>
      </p:sp>
      <p:sp>
        <p:nvSpPr>
          <p:cNvPr id="52" name="Text 48"/>
          <p:cNvSpPr/>
          <p:nvPr/>
        </p:nvSpPr>
        <p:spPr>
          <a:xfrm>
            <a:off x="517922" y="7299841"/>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CASH_ADVANCE_FREQUENCY</a:t>
            </a:r>
            <a:endParaRPr lang="en-US" sz="700" dirty="0"/>
          </a:p>
        </p:txBody>
      </p:sp>
      <p:sp>
        <p:nvSpPr>
          <p:cNvPr id="53" name="Text 49"/>
          <p:cNvSpPr/>
          <p:nvPr/>
        </p:nvSpPr>
        <p:spPr>
          <a:xfrm>
            <a:off x="4256603" y="7299841"/>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Frequency of cash advances</a:t>
            </a:r>
            <a:endParaRPr lang="en-US" sz="850" dirty="0"/>
          </a:p>
        </p:txBody>
      </p:sp>
      <p:sp>
        <p:nvSpPr>
          <p:cNvPr id="54" name="Text 50"/>
          <p:cNvSpPr/>
          <p:nvPr/>
        </p:nvSpPr>
        <p:spPr>
          <a:xfrm>
            <a:off x="4256603" y="7549277"/>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0 = Least frequent</a:t>
            </a:r>
            <a:endParaRPr lang="en-US" sz="850" dirty="0"/>
          </a:p>
        </p:txBody>
      </p:sp>
      <p:sp>
        <p:nvSpPr>
          <p:cNvPr id="55" name="Text 51"/>
          <p:cNvSpPr/>
          <p:nvPr/>
        </p:nvSpPr>
        <p:spPr>
          <a:xfrm>
            <a:off x="4256603" y="7798713"/>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1 = Most frequent</a:t>
            </a:r>
            <a:endParaRPr lang="en-US" sz="850" dirty="0"/>
          </a:p>
        </p:txBody>
      </p:sp>
      <p:sp>
        <p:nvSpPr>
          <p:cNvPr id="56" name="Shape 52"/>
          <p:cNvSpPr/>
          <p:nvPr/>
        </p:nvSpPr>
        <p:spPr>
          <a:xfrm>
            <a:off x="404455" y="8055769"/>
            <a:ext cx="8335089" cy="332661"/>
          </a:xfrm>
          <a:prstGeom prst="rect">
            <a:avLst/>
          </a:prstGeom>
          <a:solidFill>
            <a:srgbClr val="FFFFFF">
              <a:alpha val="4000"/>
            </a:srgbClr>
          </a:solidFill>
          <a:ln/>
        </p:spPr>
      </p:sp>
      <p:sp>
        <p:nvSpPr>
          <p:cNvPr id="57" name="Text 53"/>
          <p:cNvSpPr/>
          <p:nvPr/>
        </p:nvSpPr>
        <p:spPr>
          <a:xfrm>
            <a:off x="517922" y="8131373"/>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CASH_ADVANCE_TRX</a:t>
            </a:r>
            <a:endParaRPr lang="en-US" sz="700" dirty="0"/>
          </a:p>
        </p:txBody>
      </p:sp>
      <p:sp>
        <p:nvSpPr>
          <p:cNvPr id="58" name="Text 54"/>
          <p:cNvSpPr/>
          <p:nvPr/>
        </p:nvSpPr>
        <p:spPr>
          <a:xfrm>
            <a:off x="4256603" y="8131373"/>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Number of cash advance transactions.</a:t>
            </a:r>
            <a:endParaRPr lang="en-US" sz="850" dirty="0"/>
          </a:p>
        </p:txBody>
      </p:sp>
      <p:sp>
        <p:nvSpPr>
          <p:cNvPr id="59" name="Shape 55"/>
          <p:cNvSpPr/>
          <p:nvPr/>
        </p:nvSpPr>
        <p:spPr>
          <a:xfrm>
            <a:off x="404455" y="8388429"/>
            <a:ext cx="8335089" cy="332661"/>
          </a:xfrm>
          <a:prstGeom prst="rect">
            <a:avLst/>
          </a:prstGeom>
          <a:solidFill>
            <a:srgbClr val="000000">
              <a:alpha val="4000"/>
            </a:srgbClr>
          </a:solidFill>
          <a:ln/>
        </p:spPr>
      </p:sp>
      <p:sp>
        <p:nvSpPr>
          <p:cNvPr id="60" name="Text 56"/>
          <p:cNvSpPr/>
          <p:nvPr/>
        </p:nvSpPr>
        <p:spPr>
          <a:xfrm>
            <a:off x="517922" y="8464034"/>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PURCHASES_TRX</a:t>
            </a:r>
            <a:endParaRPr lang="en-US" sz="700" dirty="0"/>
          </a:p>
        </p:txBody>
      </p:sp>
      <p:sp>
        <p:nvSpPr>
          <p:cNvPr id="61" name="Text 57"/>
          <p:cNvSpPr/>
          <p:nvPr/>
        </p:nvSpPr>
        <p:spPr>
          <a:xfrm>
            <a:off x="4256603" y="8464034"/>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Number of purchase transactions.</a:t>
            </a:r>
            <a:endParaRPr lang="en-US" sz="850" dirty="0"/>
          </a:p>
        </p:txBody>
      </p:sp>
      <p:sp>
        <p:nvSpPr>
          <p:cNvPr id="62" name="Shape 58"/>
          <p:cNvSpPr/>
          <p:nvPr/>
        </p:nvSpPr>
        <p:spPr>
          <a:xfrm>
            <a:off x="404455" y="8721090"/>
            <a:ext cx="8335089" cy="332661"/>
          </a:xfrm>
          <a:prstGeom prst="rect">
            <a:avLst/>
          </a:prstGeom>
          <a:solidFill>
            <a:srgbClr val="FFFFFF">
              <a:alpha val="4000"/>
            </a:srgbClr>
          </a:solidFill>
          <a:ln/>
        </p:spPr>
      </p:sp>
      <p:sp>
        <p:nvSpPr>
          <p:cNvPr id="63" name="Text 59"/>
          <p:cNvSpPr/>
          <p:nvPr/>
        </p:nvSpPr>
        <p:spPr>
          <a:xfrm>
            <a:off x="517922" y="8796695"/>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CREDIT_LIMIT</a:t>
            </a:r>
            <a:endParaRPr lang="en-US" sz="700" dirty="0"/>
          </a:p>
        </p:txBody>
      </p:sp>
      <p:sp>
        <p:nvSpPr>
          <p:cNvPr id="64" name="Text 60"/>
          <p:cNvSpPr/>
          <p:nvPr/>
        </p:nvSpPr>
        <p:spPr>
          <a:xfrm>
            <a:off x="4256603" y="8796695"/>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Credit limit assigned to customer.</a:t>
            </a:r>
            <a:endParaRPr lang="en-US" sz="850" dirty="0"/>
          </a:p>
        </p:txBody>
      </p:sp>
      <p:sp>
        <p:nvSpPr>
          <p:cNvPr id="65" name="Shape 61"/>
          <p:cNvSpPr/>
          <p:nvPr/>
        </p:nvSpPr>
        <p:spPr>
          <a:xfrm>
            <a:off x="404455" y="9053751"/>
            <a:ext cx="8335089" cy="332661"/>
          </a:xfrm>
          <a:prstGeom prst="rect">
            <a:avLst/>
          </a:prstGeom>
          <a:solidFill>
            <a:srgbClr val="000000">
              <a:alpha val="4000"/>
            </a:srgbClr>
          </a:solidFill>
          <a:ln/>
        </p:spPr>
      </p:sp>
      <p:sp>
        <p:nvSpPr>
          <p:cNvPr id="66" name="Text 62"/>
          <p:cNvSpPr/>
          <p:nvPr/>
        </p:nvSpPr>
        <p:spPr>
          <a:xfrm>
            <a:off x="517922" y="9129355"/>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PAYMENTS</a:t>
            </a:r>
            <a:endParaRPr lang="en-US" sz="700" dirty="0"/>
          </a:p>
        </p:txBody>
      </p:sp>
      <p:sp>
        <p:nvSpPr>
          <p:cNvPr id="67" name="Text 63"/>
          <p:cNvSpPr/>
          <p:nvPr/>
        </p:nvSpPr>
        <p:spPr>
          <a:xfrm>
            <a:off x="4256603" y="9129355"/>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Total payments made by customer.</a:t>
            </a:r>
            <a:endParaRPr lang="en-US" sz="850" dirty="0"/>
          </a:p>
        </p:txBody>
      </p:sp>
      <p:sp>
        <p:nvSpPr>
          <p:cNvPr id="68" name="Shape 64"/>
          <p:cNvSpPr/>
          <p:nvPr/>
        </p:nvSpPr>
        <p:spPr>
          <a:xfrm>
            <a:off x="404455" y="9386411"/>
            <a:ext cx="8335089" cy="332661"/>
          </a:xfrm>
          <a:prstGeom prst="rect">
            <a:avLst/>
          </a:prstGeom>
          <a:solidFill>
            <a:srgbClr val="FFFFFF">
              <a:alpha val="4000"/>
            </a:srgbClr>
          </a:solidFill>
          <a:ln/>
        </p:spPr>
      </p:sp>
      <p:sp>
        <p:nvSpPr>
          <p:cNvPr id="69" name="Text 65"/>
          <p:cNvSpPr/>
          <p:nvPr/>
        </p:nvSpPr>
        <p:spPr>
          <a:xfrm>
            <a:off x="517922" y="9462016"/>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MINIMUM_PAYMENTS</a:t>
            </a:r>
            <a:endParaRPr lang="en-US" sz="700" dirty="0"/>
          </a:p>
        </p:txBody>
      </p:sp>
      <p:sp>
        <p:nvSpPr>
          <p:cNvPr id="70" name="Text 66"/>
          <p:cNvSpPr/>
          <p:nvPr/>
        </p:nvSpPr>
        <p:spPr>
          <a:xfrm>
            <a:off x="4256603" y="9462016"/>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Minimum payments made by customer.</a:t>
            </a:r>
            <a:endParaRPr lang="en-US" sz="850" dirty="0"/>
          </a:p>
        </p:txBody>
      </p:sp>
      <p:sp>
        <p:nvSpPr>
          <p:cNvPr id="71" name="Shape 67"/>
          <p:cNvSpPr/>
          <p:nvPr/>
        </p:nvSpPr>
        <p:spPr>
          <a:xfrm>
            <a:off x="404455" y="9719072"/>
            <a:ext cx="8335089" cy="332661"/>
          </a:xfrm>
          <a:prstGeom prst="rect">
            <a:avLst/>
          </a:prstGeom>
          <a:solidFill>
            <a:srgbClr val="000000">
              <a:alpha val="4000"/>
            </a:srgbClr>
          </a:solidFill>
          <a:ln/>
        </p:spPr>
      </p:sp>
      <p:sp>
        <p:nvSpPr>
          <p:cNvPr id="72" name="Text 68"/>
          <p:cNvSpPr/>
          <p:nvPr/>
        </p:nvSpPr>
        <p:spPr>
          <a:xfrm>
            <a:off x="517922" y="9794677"/>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PRC_FULL_PAYMENT</a:t>
            </a:r>
            <a:endParaRPr lang="en-US" sz="700" dirty="0"/>
          </a:p>
        </p:txBody>
      </p:sp>
      <p:sp>
        <p:nvSpPr>
          <p:cNvPr id="73" name="Text 69"/>
          <p:cNvSpPr/>
          <p:nvPr/>
        </p:nvSpPr>
        <p:spPr>
          <a:xfrm>
            <a:off x="4256603" y="9794677"/>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Percentage of full payments made.</a:t>
            </a:r>
            <a:endParaRPr lang="en-US" sz="850" dirty="0"/>
          </a:p>
        </p:txBody>
      </p:sp>
      <p:sp>
        <p:nvSpPr>
          <p:cNvPr id="74" name="Shape 70"/>
          <p:cNvSpPr/>
          <p:nvPr/>
        </p:nvSpPr>
        <p:spPr>
          <a:xfrm>
            <a:off x="404455" y="10051733"/>
            <a:ext cx="8335089" cy="332661"/>
          </a:xfrm>
          <a:prstGeom prst="rect">
            <a:avLst/>
          </a:prstGeom>
          <a:solidFill>
            <a:srgbClr val="FFFFFF">
              <a:alpha val="4000"/>
            </a:srgbClr>
          </a:solidFill>
          <a:ln/>
        </p:spPr>
      </p:sp>
      <p:sp>
        <p:nvSpPr>
          <p:cNvPr id="75" name="Text 71"/>
          <p:cNvSpPr/>
          <p:nvPr/>
        </p:nvSpPr>
        <p:spPr>
          <a:xfrm>
            <a:off x="517922" y="10127337"/>
            <a:ext cx="3504367" cy="145137"/>
          </a:xfrm>
          <a:prstGeom prst="rect">
            <a:avLst/>
          </a:prstGeom>
          <a:noFill/>
          <a:ln/>
        </p:spPr>
        <p:txBody>
          <a:bodyPr wrap="none" lIns="0" tIns="0" rIns="0" bIns="0" rtlCol="0" anchor="t"/>
          <a:lstStyle/>
          <a:p>
            <a:pPr indent="0" marL="0">
              <a:lnSpc>
                <a:spcPts val="1100"/>
              </a:lnSpc>
              <a:buNone/>
            </a:pPr>
            <a:r>
              <a:rPr lang="en-US" sz="700" b="1" dirty="0">
                <a:solidFill>
                  <a:srgbClr val="333F70"/>
                </a:solidFill>
                <a:latin typeface="Open Sans" pitchFamily="34" charset="0"/>
                <a:ea typeface="Open Sans" pitchFamily="34" charset="-122"/>
                <a:cs typeface="Open Sans" pitchFamily="34" charset="-120"/>
              </a:rPr>
              <a:t>TENURE</a:t>
            </a:r>
            <a:endParaRPr lang="en-US" sz="700" dirty="0"/>
          </a:p>
        </p:txBody>
      </p:sp>
      <p:sp>
        <p:nvSpPr>
          <p:cNvPr id="76" name="Text 72"/>
          <p:cNvSpPr/>
          <p:nvPr/>
        </p:nvSpPr>
        <p:spPr>
          <a:xfrm>
            <a:off x="4256603" y="10127337"/>
            <a:ext cx="4369594" cy="181451"/>
          </a:xfrm>
          <a:prstGeom prst="rect">
            <a:avLst/>
          </a:prstGeom>
          <a:noFill/>
          <a:ln/>
        </p:spPr>
        <p:txBody>
          <a:bodyPr wrap="none" lIns="0" tIns="0" rIns="0" bIns="0" rtlCol="0" anchor="t"/>
          <a:lstStyle/>
          <a:p>
            <a:pPr indent="0" marL="0">
              <a:lnSpc>
                <a:spcPts val="1400"/>
              </a:lnSpc>
              <a:buNone/>
            </a:pPr>
            <a:r>
              <a:rPr lang="en-US" sz="850" dirty="0">
                <a:solidFill>
                  <a:srgbClr val="333F70"/>
                </a:solidFill>
                <a:latin typeface="Open Sans" pitchFamily="34" charset="0"/>
                <a:ea typeface="Open Sans" pitchFamily="34" charset="-122"/>
                <a:cs typeface="Open Sans" pitchFamily="34" charset="-120"/>
              </a:rPr>
              <a:t>Number of months the customer has been with the bank.</a:t>
            </a:r>
            <a:endParaRPr lang="en-US" sz="850" dirty="0"/>
          </a:p>
        </p:txBody>
      </p:sp>
      <p:sp>
        <p:nvSpPr>
          <p:cNvPr id="77" name="Text 73"/>
          <p:cNvSpPr/>
          <p:nvPr/>
        </p:nvSpPr>
        <p:spPr>
          <a:xfrm>
            <a:off x="396835" y="10519529"/>
            <a:ext cx="8350329" cy="181451"/>
          </a:xfrm>
          <a:prstGeom prst="rect">
            <a:avLst/>
          </a:prstGeom>
          <a:noFill/>
          <a:ln/>
        </p:spPr>
        <p:txBody>
          <a:bodyPr wrap="none" lIns="0" tIns="0" rIns="0" bIns="0" rtlCol="0" anchor="t"/>
          <a:lstStyle/>
          <a:p>
            <a:pPr indent="0" marL="0">
              <a:lnSpc>
                <a:spcPts val="1400"/>
              </a:lnSpc>
              <a:buNone/>
            </a:pP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64262" y="602099"/>
            <a:ext cx="5459373" cy="682347"/>
          </a:xfrm>
          <a:prstGeom prst="rect">
            <a:avLst/>
          </a:prstGeom>
          <a:noFill/>
          <a:ln/>
        </p:spPr>
        <p:txBody>
          <a:bodyPr wrap="none" lIns="0" tIns="0" rIns="0" bIns="0" rtlCol="0" anchor="t"/>
          <a:lstStyle/>
          <a:p>
            <a:pPr indent="0" marL="0">
              <a:lnSpc>
                <a:spcPts val="5350"/>
              </a:lnSpc>
              <a:buNone/>
            </a:pPr>
            <a:endParaRPr lang="en-US" sz="4250" dirty="0"/>
          </a:p>
        </p:txBody>
      </p:sp>
      <p:sp>
        <p:nvSpPr>
          <p:cNvPr id="5" name="Text 2"/>
          <p:cNvSpPr/>
          <p:nvPr/>
        </p:nvSpPr>
        <p:spPr>
          <a:xfrm>
            <a:off x="764262" y="1611987"/>
            <a:ext cx="9163764" cy="682347"/>
          </a:xfrm>
          <a:prstGeom prst="rect">
            <a:avLst/>
          </a:prstGeom>
          <a:noFill/>
          <a:ln/>
        </p:spPr>
        <p:txBody>
          <a:bodyPr wrap="none" lIns="0" tIns="0" rIns="0" bIns="0" rtlCol="0" anchor="t"/>
          <a:lstStyle/>
          <a:p>
            <a:pPr indent="0" marL="0">
              <a:lnSpc>
                <a:spcPts val="5350"/>
              </a:lnSpc>
              <a:buNone/>
            </a:pPr>
            <a:r>
              <a:rPr lang="en-US" sz="4250" b="1" dirty="0">
                <a:solidFill>
                  <a:srgbClr val="204C8E"/>
                </a:solidFill>
                <a:latin typeface="Unbounded Bold" pitchFamily="34" charset="0"/>
                <a:ea typeface="Unbounded Bold" pitchFamily="34" charset="-122"/>
                <a:cs typeface="Unbounded Bold" pitchFamily="34" charset="-120"/>
              </a:rPr>
              <a:t>Exploratory Data Analysis </a:t>
            </a:r>
            <a:endParaRPr lang="en-US" sz="4250" dirty="0"/>
          </a:p>
        </p:txBody>
      </p:sp>
      <p:sp>
        <p:nvSpPr>
          <p:cNvPr id="6" name="Shape 3"/>
          <p:cNvSpPr/>
          <p:nvPr/>
        </p:nvSpPr>
        <p:spPr>
          <a:xfrm>
            <a:off x="764262" y="5124688"/>
            <a:ext cx="13101876" cy="30480"/>
          </a:xfrm>
          <a:prstGeom prst="roundRect">
            <a:avLst>
              <a:gd name="adj" fmla="val 300915"/>
            </a:avLst>
          </a:prstGeom>
          <a:solidFill>
            <a:srgbClr val="BCDBD4"/>
          </a:solidFill>
          <a:ln/>
        </p:spPr>
      </p:sp>
      <p:sp>
        <p:nvSpPr>
          <p:cNvPr id="7" name="Shape 4"/>
          <p:cNvSpPr/>
          <p:nvPr/>
        </p:nvSpPr>
        <p:spPr>
          <a:xfrm>
            <a:off x="3969901" y="4360426"/>
            <a:ext cx="30480" cy="764262"/>
          </a:xfrm>
          <a:prstGeom prst="roundRect">
            <a:avLst>
              <a:gd name="adj" fmla="val 300915"/>
            </a:avLst>
          </a:prstGeom>
          <a:solidFill>
            <a:srgbClr val="BCDBD4"/>
          </a:solidFill>
          <a:ln/>
        </p:spPr>
      </p:sp>
      <p:sp>
        <p:nvSpPr>
          <p:cNvPr id="8" name="Shape 5"/>
          <p:cNvSpPr/>
          <p:nvPr/>
        </p:nvSpPr>
        <p:spPr>
          <a:xfrm>
            <a:off x="3739515" y="4879062"/>
            <a:ext cx="491252" cy="491252"/>
          </a:xfrm>
          <a:prstGeom prst="roundRect">
            <a:avLst>
              <a:gd name="adj" fmla="val 18670"/>
            </a:avLst>
          </a:prstGeom>
          <a:solidFill>
            <a:srgbClr val="D6F5EE"/>
          </a:solidFill>
          <a:ln w="7620">
            <a:solidFill>
              <a:srgbClr val="BCDBD4"/>
            </a:solidFill>
            <a:prstDash val="solid"/>
          </a:ln>
        </p:spPr>
      </p:sp>
      <p:sp>
        <p:nvSpPr>
          <p:cNvPr id="9" name="Text 6"/>
          <p:cNvSpPr/>
          <p:nvPr/>
        </p:nvSpPr>
        <p:spPr>
          <a:xfrm>
            <a:off x="3900011" y="4960858"/>
            <a:ext cx="170259" cy="327541"/>
          </a:xfrm>
          <a:prstGeom prst="rect">
            <a:avLst/>
          </a:prstGeom>
          <a:noFill/>
          <a:ln/>
        </p:spPr>
        <p:txBody>
          <a:bodyPr wrap="none" lIns="0" tIns="0" rIns="0" bIns="0" rtlCol="0" anchor="t"/>
          <a:lstStyle/>
          <a:p>
            <a:pPr algn="ctr" indent="0" marL="0">
              <a:lnSpc>
                <a:spcPts val="2550"/>
              </a:lnSpc>
              <a:buNone/>
            </a:pPr>
            <a:r>
              <a:rPr lang="en-US" sz="2550" b="1" dirty="0">
                <a:solidFill>
                  <a:srgbClr val="333F70"/>
                </a:solidFill>
                <a:latin typeface="Unbounded Bold" pitchFamily="34" charset="0"/>
                <a:ea typeface="Unbounded Bold" pitchFamily="34" charset="-122"/>
                <a:cs typeface="Unbounded Bold" pitchFamily="34" charset="-120"/>
              </a:rPr>
              <a:t>1</a:t>
            </a:r>
            <a:endParaRPr lang="en-US" sz="2550" dirty="0"/>
          </a:p>
        </p:txBody>
      </p:sp>
      <p:sp>
        <p:nvSpPr>
          <p:cNvPr id="10" name="Text 7"/>
          <p:cNvSpPr/>
          <p:nvPr/>
        </p:nvSpPr>
        <p:spPr>
          <a:xfrm>
            <a:off x="2100382" y="2621875"/>
            <a:ext cx="3769519" cy="341233"/>
          </a:xfrm>
          <a:prstGeom prst="rect">
            <a:avLst/>
          </a:prstGeom>
          <a:noFill/>
          <a:ln/>
        </p:spPr>
        <p:txBody>
          <a:bodyPr wrap="none" lIns="0" tIns="0" rIns="0" bIns="0" rtlCol="0" anchor="t"/>
          <a:lstStyle/>
          <a:p>
            <a:pPr algn="ctr"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Descriptive Statistics</a:t>
            </a:r>
            <a:endParaRPr lang="en-US" sz="2100" dirty="0"/>
          </a:p>
        </p:txBody>
      </p:sp>
      <p:sp>
        <p:nvSpPr>
          <p:cNvPr id="11" name="Text 8"/>
          <p:cNvSpPr/>
          <p:nvPr/>
        </p:nvSpPr>
        <p:spPr>
          <a:xfrm>
            <a:off x="982623" y="3094077"/>
            <a:ext cx="6005036" cy="1047988"/>
          </a:xfrm>
          <a:prstGeom prst="rect">
            <a:avLst/>
          </a:prstGeom>
          <a:noFill/>
          <a:ln/>
        </p:spPr>
        <p:txBody>
          <a:bodyPr wrap="square" lIns="0" tIns="0" rIns="0" bIns="0" rtlCol="0" anchor="t"/>
          <a:lstStyle/>
          <a:p>
            <a:pPr algn="ctr" indent="0" marL="0">
              <a:lnSpc>
                <a:spcPts val="2750"/>
              </a:lnSpc>
              <a:buNone/>
            </a:pPr>
            <a:r>
              <a:rPr lang="en-US" sz="1700" dirty="0">
                <a:solidFill>
                  <a:srgbClr val="333F70"/>
                </a:solidFill>
                <a:latin typeface="Open Sans" pitchFamily="34" charset="0"/>
                <a:ea typeface="Open Sans" pitchFamily="34" charset="-122"/>
                <a:cs typeface="Open Sans" pitchFamily="34" charset="-120"/>
              </a:rPr>
              <a:t>This step involves calculating basic statistics like mean, median, and standard deviation of key features, to understand data characteristics.</a:t>
            </a:r>
            <a:endParaRPr lang="en-US" sz="1700" dirty="0"/>
          </a:p>
        </p:txBody>
      </p:sp>
      <p:sp>
        <p:nvSpPr>
          <p:cNvPr id="12" name="Shape 9"/>
          <p:cNvSpPr/>
          <p:nvPr/>
        </p:nvSpPr>
        <p:spPr>
          <a:xfrm>
            <a:off x="7299960" y="5124688"/>
            <a:ext cx="30480" cy="764262"/>
          </a:xfrm>
          <a:prstGeom prst="roundRect">
            <a:avLst>
              <a:gd name="adj" fmla="val 300915"/>
            </a:avLst>
          </a:prstGeom>
          <a:solidFill>
            <a:srgbClr val="BCDBD4"/>
          </a:solidFill>
          <a:ln/>
        </p:spPr>
      </p:sp>
      <p:sp>
        <p:nvSpPr>
          <p:cNvPr id="13" name="Shape 10"/>
          <p:cNvSpPr/>
          <p:nvPr/>
        </p:nvSpPr>
        <p:spPr>
          <a:xfrm>
            <a:off x="7069574" y="4879062"/>
            <a:ext cx="491252" cy="491252"/>
          </a:xfrm>
          <a:prstGeom prst="roundRect">
            <a:avLst>
              <a:gd name="adj" fmla="val 18670"/>
            </a:avLst>
          </a:prstGeom>
          <a:solidFill>
            <a:srgbClr val="D6F5EE"/>
          </a:solidFill>
          <a:ln w="7620">
            <a:solidFill>
              <a:srgbClr val="BCDBD4"/>
            </a:solidFill>
            <a:prstDash val="solid"/>
          </a:ln>
        </p:spPr>
      </p:sp>
      <p:sp>
        <p:nvSpPr>
          <p:cNvPr id="14" name="Text 11"/>
          <p:cNvSpPr/>
          <p:nvPr/>
        </p:nvSpPr>
        <p:spPr>
          <a:xfrm>
            <a:off x="7178397" y="4960858"/>
            <a:ext cx="273487" cy="327541"/>
          </a:xfrm>
          <a:prstGeom prst="rect">
            <a:avLst/>
          </a:prstGeom>
          <a:noFill/>
          <a:ln/>
        </p:spPr>
        <p:txBody>
          <a:bodyPr wrap="none" lIns="0" tIns="0" rIns="0" bIns="0" rtlCol="0" anchor="t"/>
          <a:lstStyle/>
          <a:p>
            <a:pPr algn="ctr" indent="0" marL="0">
              <a:lnSpc>
                <a:spcPts val="2550"/>
              </a:lnSpc>
              <a:buNone/>
            </a:pPr>
            <a:r>
              <a:rPr lang="en-US" sz="2550" b="1" dirty="0">
                <a:solidFill>
                  <a:srgbClr val="333F70"/>
                </a:solidFill>
                <a:latin typeface="Unbounded Bold" pitchFamily="34" charset="0"/>
                <a:ea typeface="Unbounded Bold" pitchFamily="34" charset="-122"/>
                <a:cs typeface="Unbounded Bold" pitchFamily="34" charset="-120"/>
              </a:rPr>
              <a:t>2</a:t>
            </a:r>
            <a:endParaRPr lang="en-US" sz="2550" dirty="0"/>
          </a:p>
        </p:txBody>
      </p:sp>
      <p:sp>
        <p:nvSpPr>
          <p:cNvPr id="15" name="Text 12"/>
          <p:cNvSpPr/>
          <p:nvPr/>
        </p:nvSpPr>
        <p:spPr>
          <a:xfrm>
            <a:off x="5562719" y="6107311"/>
            <a:ext cx="3504843" cy="341233"/>
          </a:xfrm>
          <a:prstGeom prst="rect">
            <a:avLst/>
          </a:prstGeom>
          <a:noFill/>
          <a:ln/>
        </p:spPr>
        <p:txBody>
          <a:bodyPr wrap="none" lIns="0" tIns="0" rIns="0" bIns="0" rtlCol="0" anchor="t"/>
          <a:lstStyle/>
          <a:p>
            <a:pPr algn="ctr"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Correlation Analysis</a:t>
            </a:r>
            <a:endParaRPr lang="en-US" sz="2100" dirty="0"/>
          </a:p>
        </p:txBody>
      </p:sp>
      <p:sp>
        <p:nvSpPr>
          <p:cNvPr id="16" name="Text 13"/>
          <p:cNvSpPr/>
          <p:nvPr/>
        </p:nvSpPr>
        <p:spPr>
          <a:xfrm>
            <a:off x="4312682" y="6579513"/>
            <a:ext cx="6005036" cy="1047988"/>
          </a:xfrm>
          <a:prstGeom prst="rect">
            <a:avLst/>
          </a:prstGeom>
          <a:noFill/>
          <a:ln/>
        </p:spPr>
        <p:txBody>
          <a:bodyPr wrap="square" lIns="0" tIns="0" rIns="0" bIns="0" rtlCol="0" anchor="t"/>
          <a:lstStyle/>
          <a:p>
            <a:pPr algn="ctr" indent="0" marL="0">
              <a:lnSpc>
                <a:spcPts val="2750"/>
              </a:lnSpc>
              <a:buNone/>
            </a:pPr>
            <a:r>
              <a:rPr lang="en-US" sz="1700" dirty="0">
                <a:solidFill>
                  <a:srgbClr val="333F70"/>
                </a:solidFill>
                <a:latin typeface="Open Sans" pitchFamily="34" charset="0"/>
                <a:ea typeface="Open Sans" pitchFamily="34" charset="-122"/>
                <a:cs typeface="Open Sans" pitchFamily="34" charset="-120"/>
              </a:rPr>
              <a:t>Examining correlations between features reveals potential relationships and helps identify which features are most relevant for segmentation.</a:t>
            </a:r>
            <a:endParaRPr lang="en-US" sz="1700" dirty="0"/>
          </a:p>
        </p:txBody>
      </p:sp>
      <p:sp>
        <p:nvSpPr>
          <p:cNvPr id="17" name="Shape 14"/>
          <p:cNvSpPr/>
          <p:nvPr/>
        </p:nvSpPr>
        <p:spPr>
          <a:xfrm>
            <a:off x="10630019" y="4360426"/>
            <a:ext cx="30480" cy="764262"/>
          </a:xfrm>
          <a:prstGeom prst="roundRect">
            <a:avLst>
              <a:gd name="adj" fmla="val 300915"/>
            </a:avLst>
          </a:prstGeom>
          <a:solidFill>
            <a:srgbClr val="BCDBD4"/>
          </a:solidFill>
          <a:ln/>
        </p:spPr>
      </p:sp>
      <p:sp>
        <p:nvSpPr>
          <p:cNvPr id="18" name="Shape 15"/>
          <p:cNvSpPr/>
          <p:nvPr/>
        </p:nvSpPr>
        <p:spPr>
          <a:xfrm>
            <a:off x="10399633" y="4879062"/>
            <a:ext cx="491252" cy="491252"/>
          </a:xfrm>
          <a:prstGeom prst="roundRect">
            <a:avLst>
              <a:gd name="adj" fmla="val 18670"/>
            </a:avLst>
          </a:prstGeom>
          <a:solidFill>
            <a:srgbClr val="D6F5EE"/>
          </a:solidFill>
          <a:ln w="7620">
            <a:solidFill>
              <a:srgbClr val="BCDBD4"/>
            </a:solidFill>
            <a:prstDash val="solid"/>
          </a:ln>
        </p:spPr>
      </p:sp>
      <p:sp>
        <p:nvSpPr>
          <p:cNvPr id="19" name="Text 16"/>
          <p:cNvSpPr/>
          <p:nvPr/>
        </p:nvSpPr>
        <p:spPr>
          <a:xfrm>
            <a:off x="10507861" y="4960858"/>
            <a:ext cx="274796" cy="327541"/>
          </a:xfrm>
          <a:prstGeom prst="rect">
            <a:avLst/>
          </a:prstGeom>
          <a:noFill/>
          <a:ln/>
        </p:spPr>
        <p:txBody>
          <a:bodyPr wrap="none" lIns="0" tIns="0" rIns="0" bIns="0" rtlCol="0" anchor="t"/>
          <a:lstStyle/>
          <a:p>
            <a:pPr algn="ctr" indent="0" marL="0">
              <a:lnSpc>
                <a:spcPts val="2550"/>
              </a:lnSpc>
              <a:buNone/>
            </a:pPr>
            <a:r>
              <a:rPr lang="en-US" sz="2550" b="1" dirty="0">
                <a:solidFill>
                  <a:srgbClr val="333F70"/>
                </a:solidFill>
                <a:latin typeface="Unbounded Bold" pitchFamily="34" charset="0"/>
                <a:ea typeface="Unbounded Bold" pitchFamily="34" charset="-122"/>
                <a:cs typeface="Unbounded Bold" pitchFamily="34" charset="-120"/>
              </a:rPr>
              <a:t>3</a:t>
            </a:r>
            <a:endParaRPr lang="en-US" sz="2550" dirty="0"/>
          </a:p>
        </p:txBody>
      </p:sp>
      <p:sp>
        <p:nvSpPr>
          <p:cNvPr id="20" name="Text 17"/>
          <p:cNvSpPr/>
          <p:nvPr/>
        </p:nvSpPr>
        <p:spPr>
          <a:xfrm>
            <a:off x="9280446" y="2621875"/>
            <a:ext cx="2729627" cy="341233"/>
          </a:xfrm>
          <a:prstGeom prst="rect">
            <a:avLst/>
          </a:prstGeom>
          <a:noFill/>
          <a:ln/>
        </p:spPr>
        <p:txBody>
          <a:bodyPr wrap="none" lIns="0" tIns="0" rIns="0" bIns="0" rtlCol="0" anchor="t"/>
          <a:lstStyle/>
          <a:p>
            <a:pPr algn="ctr"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Visualizations</a:t>
            </a:r>
            <a:endParaRPr lang="en-US" sz="2100" dirty="0"/>
          </a:p>
        </p:txBody>
      </p:sp>
      <p:sp>
        <p:nvSpPr>
          <p:cNvPr id="21" name="Text 18"/>
          <p:cNvSpPr/>
          <p:nvPr/>
        </p:nvSpPr>
        <p:spPr>
          <a:xfrm>
            <a:off x="7642741" y="3094077"/>
            <a:ext cx="6005036" cy="1047988"/>
          </a:xfrm>
          <a:prstGeom prst="rect">
            <a:avLst/>
          </a:prstGeom>
          <a:noFill/>
          <a:ln/>
        </p:spPr>
        <p:txBody>
          <a:bodyPr wrap="square" lIns="0" tIns="0" rIns="0" bIns="0" rtlCol="0" anchor="t"/>
          <a:lstStyle/>
          <a:p>
            <a:pPr algn="ctr" indent="0" marL="0">
              <a:lnSpc>
                <a:spcPts val="2750"/>
              </a:lnSpc>
              <a:buNone/>
            </a:pPr>
            <a:r>
              <a:rPr lang="en-US" sz="1700" dirty="0">
                <a:solidFill>
                  <a:srgbClr val="333F70"/>
                </a:solidFill>
                <a:latin typeface="Open Sans" pitchFamily="34" charset="0"/>
                <a:ea typeface="Open Sans" pitchFamily="34" charset="-122"/>
                <a:cs typeface="Open Sans" pitchFamily="34" charset="-120"/>
              </a:rPr>
              <a:t>Creating visualizations like histograms, scatter plots, and box plots helps understand data patterns and outliers in the data.</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1891665"/>
            <a:ext cx="4919305" cy="4446270"/>
          </a:xfrm>
          <a:prstGeom prst="rect">
            <a:avLst/>
          </a:prstGeom>
        </p:spPr>
      </p:pic>
      <p:sp>
        <p:nvSpPr>
          <p:cNvPr id="4" name="Text 0"/>
          <p:cNvSpPr/>
          <p:nvPr/>
        </p:nvSpPr>
        <p:spPr>
          <a:xfrm>
            <a:off x="793790" y="981908"/>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1"/>
          <p:cNvSpPr/>
          <p:nvPr/>
        </p:nvSpPr>
        <p:spPr>
          <a:xfrm>
            <a:off x="793790" y="1571625"/>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204C8E"/>
                </a:solidFill>
                <a:latin typeface="Unbounded Bold" pitchFamily="34" charset="0"/>
                <a:ea typeface="Unbounded Bold" pitchFamily="34" charset="-122"/>
                <a:cs typeface="Unbounded Bold" pitchFamily="34" charset="-120"/>
              </a:rPr>
              <a:t>Correlation Heatmap of Key Financial Variables.</a:t>
            </a:r>
            <a:endParaRPr lang="en-US" sz="4450" dirty="0"/>
          </a:p>
        </p:txBody>
      </p:sp>
      <p:sp>
        <p:nvSpPr>
          <p:cNvPr id="6" name="Text 2"/>
          <p:cNvSpPr/>
          <p:nvPr/>
        </p:nvSpPr>
        <p:spPr>
          <a:xfrm>
            <a:off x="793790" y="4038124"/>
            <a:ext cx="7556421" cy="217741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The correlation heatmap displays the relationships between key financial variables such as Balance, Purchases, Cash Advance, Credit Limit, Payments, and Tenure. Notable correlations include a strong positive relationship between Balance and Credit Limit (0.53) and between Payments and Purchases (0.60), indicating how credit usage impacts spending and payment behaviors.</a:t>
            </a:r>
            <a:endParaRPr lang="en-US" sz="1750" dirty="0"/>
          </a:p>
        </p:txBody>
      </p:sp>
      <p:sp>
        <p:nvSpPr>
          <p:cNvPr id="7" name="Text 3"/>
          <p:cNvSpPr/>
          <p:nvPr/>
        </p:nvSpPr>
        <p:spPr>
          <a:xfrm>
            <a:off x="793790" y="6470690"/>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8" name="Text 4"/>
          <p:cNvSpPr/>
          <p:nvPr/>
        </p:nvSpPr>
        <p:spPr>
          <a:xfrm>
            <a:off x="793790" y="7088743"/>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100"/>
          </a:xfrm>
          <a:prstGeom prst="rect">
            <a:avLst/>
          </a:prstGeom>
        </p:spPr>
      </p:pic>
      <p:pic>
        <p:nvPicPr>
          <p:cNvPr id="3" name="Image 1" descr="preencoded.png">    </p:cNvPr>
          <p:cNvPicPr>
            <a:picLocks noChangeAspect="1"/>
          </p:cNvPicPr>
          <p:nvPr/>
        </p:nvPicPr>
        <p:blipFill>
          <a:blip r:embed="rId2"/>
          <a:stretch>
            <a:fillRect/>
          </a:stretch>
        </p:blipFill>
        <p:spPr>
          <a:xfrm>
            <a:off x="9423559" y="1564124"/>
            <a:ext cx="4927163" cy="5103733"/>
          </a:xfrm>
          <a:prstGeom prst="rect">
            <a:avLst/>
          </a:prstGeom>
        </p:spPr>
      </p:pic>
      <p:sp>
        <p:nvSpPr>
          <p:cNvPr id="4" name="Text 0"/>
          <p:cNvSpPr/>
          <p:nvPr/>
        </p:nvSpPr>
        <p:spPr>
          <a:xfrm>
            <a:off x="782955" y="816531"/>
            <a:ext cx="7578090" cy="357902"/>
          </a:xfrm>
          <a:prstGeom prst="rect">
            <a:avLst/>
          </a:prstGeom>
          <a:noFill/>
          <a:ln/>
        </p:spPr>
        <p:txBody>
          <a:bodyPr wrap="none" lIns="0" tIns="0" rIns="0" bIns="0" rtlCol="0" anchor="t"/>
          <a:lstStyle/>
          <a:p>
            <a:pPr indent="0" marL="0">
              <a:lnSpc>
                <a:spcPts val="2800"/>
              </a:lnSpc>
              <a:buNone/>
            </a:pPr>
            <a:endParaRPr lang="en-US" sz="1750" dirty="0"/>
          </a:p>
        </p:txBody>
      </p:sp>
      <p:sp>
        <p:nvSpPr>
          <p:cNvPr id="5" name="Text 1"/>
          <p:cNvSpPr/>
          <p:nvPr/>
        </p:nvSpPr>
        <p:spPr>
          <a:xfrm>
            <a:off x="782955" y="1398151"/>
            <a:ext cx="7578090" cy="2796540"/>
          </a:xfrm>
          <a:prstGeom prst="rect">
            <a:avLst/>
          </a:prstGeom>
          <a:noFill/>
          <a:ln/>
        </p:spPr>
        <p:txBody>
          <a:bodyPr wrap="square" lIns="0" tIns="0" rIns="0" bIns="0" rtlCol="0" anchor="t"/>
          <a:lstStyle/>
          <a:p>
            <a:pPr indent="0" marL="0">
              <a:lnSpc>
                <a:spcPts val="5500"/>
              </a:lnSpc>
              <a:buNone/>
            </a:pPr>
            <a:r>
              <a:rPr lang="en-US" sz="4400" b="1" dirty="0">
                <a:solidFill>
                  <a:srgbClr val="204C8E"/>
                </a:solidFill>
                <a:latin typeface="Unbounded Bold" pitchFamily="34" charset="0"/>
                <a:ea typeface="Unbounded Bold" pitchFamily="34" charset="-122"/>
                <a:cs typeface="Unbounded Bold" pitchFamily="34" charset="-120"/>
              </a:rPr>
              <a:t>Distribution of Continuous Features in Credit Card Usage Data.</a:t>
            </a:r>
            <a:endParaRPr lang="en-US" sz="4400" dirty="0"/>
          </a:p>
        </p:txBody>
      </p:sp>
      <p:sp>
        <p:nvSpPr>
          <p:cNvPr id="6" name="Text 2"/>
          <p:cNvSpPr/>
          <p:nvPr/>
        </p:nvSpPr>
        <p:spPr>
          <a:xfrm>
            <a:off x="782955" y="4530209"/>
            <a:ext cx="7578090" cy="1073706"/>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333F70"/>
                </a:solidFill>
                <a:latin typeface="Open Sans" pitchFamily="34" charset="0"/>
                <a:ea typeface="Open Sans" pitchFamily="34" charset="-122"/>
                <a:cs typeface="Open Sans" pitchFamily="34" charset="-120"/>
              </a:rPr>
              <a:t>The histograms illustrate the distributions of various continuous features in the dataset, highlighting their skewed nature, with most data points concentrated in the lower ranges. </a:t>
            </a:r>
            <a:endParaRPr lang="en-US" sz="1750" dirty="0"/>
          </a:p>
        </p:txBody>
      </p:sp>
      <p:sp>
        <p:nvSpPr>
          <p:cNvPr id="7" name="Text 3"/>
          <p:cNvSpPr/>
          <p:nvPr/>
        </p:nvSpPr>
        <p:spPr>
          <a:xfrm>
            <a:off x="782955" y="5682139"/>
            <a:ext cx="7578090" cy="71580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333F70"/>
                </a:solidFill>
                <a:latin typeface="Open Sans" pitchFamily="34" charset="0"/>
                <a:ea typeface="Open Sans" pitchFamily="34" charset="-122"/>
                <a:cs typeface="Open Sans" pitchFamily="34" charset="-120"/>
              </a:rPr>
              <a:t>This indicates the presence of a few high-value outliers, suggesting variability in customer behavior</a:t>
            </a:r>
            <a:endParaRPr lang="en-US" sz="1750" dirty="0"/>
          </a:p>
        </p:txBody>
      </p:sp>
      <p:sp>
        <p:nvSpPr>
          <p:cNvPr id="8" name="Text 4"/>
          <p:cNvSpPr/>
          <p:nvPr/>
        </p:nvSpPr>
        <p:spPr>
          <a:xfrm>
            <a:off x="782955" y="6649522"/>
            <a:ext cx="7578090" cy="357902"/>
          </a:xfrm>
          <a:prstGeom prst="rect">
            <a:avLst/>
          </a:prstGeom>
          <a:noFill/>
          <a:ln/>
        </p:spPr>
        <p:txBody>
          <a:bodyPr wrap="none" lIns="0" tIns="0" rIns="0" bIns="0" rtlCol="0" anchor="t"/>
          <a:lstStyle/>
          <a:p>
            <a:pPr indent="0" marL="0">
              <a:lnSpc>
                <a:spcPts val="2800"/>
              </a:lnSpc>
              <a:buNone/>
            </a:pPr>
            <a:endParaRPr lang="en-US" sz="1750" dirty="0"/>
          </a:p>
        </p:txBody>
      </p:sp>
      <p:sp>
        <p:nvSpPr>
          <p:cNvPr id="9" name="Text 5"/>
          <p:cNvSpPr/>
          <p:nvPr/>
        </p:nvSpPr>
        <p:spPr>
          <a:xfrm>
            <a:off x="782955" y="7259003"/>
            <a:ext cx="7578090" cy="357902"/>
          </a:xfrm>
          <a:prstGeom prst="rect">
            <a:avLst/>
          </a:prstGeom>
          <a:noFill/>
          <a:ln/>
        </p:spPr>
        <p:txBody>
          <a:bodyPr wrap="none" lIns="0" tIns="0" rIns="0" bIns="0" rtlCol="0" anchor="t"/>
          <a:lstStyle/>
          <a:p>
            <a:pPr indent="0" marL="0">
              <a:lnSpc>
                <a:spcPts val="280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607" y="2548533"/>
            <a:ext cx="4919186" cy="3132534"/>
          </a:xfrm>
          <a:prstGeom prst="rect">
            <a:avLst/>
          </a:prstGeom>
        </p:spPr>
      </p:pic>
      <p:sp>
        <p:nvSpPr>
          <p:cNvPr id="4" name="Text 0"/>
          <p:cNvSpPr/>
          <p:nvPr/>
        </p:nvSpPr>
        <p:spPr>
          <a:xfrm>
            <a:off x="793790" y="1787128"/>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1"/>
          <p:cNvSpPr/>
          <p:nvPr/>
        </p:nvSpPr>
        <p:spPr>
          <a:xfrm>
            <a:off x="793790" y="2376845"/>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04C8E"/>
                </a:solidFill>
                <a:latin typeface="Unbounded Bold" pitchFamily="34" charset="0"/>
                <a:ea typeface="Unbounded Bold" pitchFamily="34" charset="-122"/>
                <a:cs typeface="Unbounded Bold" pitchFamily="34" charset="-120"/>
              </a:rPr>
              <a:t>Impact of Tenure on Average Balance .</a:t>
            </a:r>
            <a:endParaRPr lang="en-US" sz="4450" dirty="0"/>
          </a:p>
        </p:txBody>
      </p:sp>
      <p:sp>
        <p:nvSpPr>
          <p:cNvPr id="6" name="Text 2"/>
          <p:cNvSpPr/>
          <p:nvPr/>
        </p:nvSpPr>
        <p:spPr>
          <a:xfrm>
            <a:off x="793790" y="4134564"/>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The bar chart shows the average balance by customer tenure, indicating a clear upward trend. </a:t>
            </a:r>
            <a:endParaRPr lang="en-US" sz="1750" dirty="0"/>
          </a:p>
        </p:txBody>
      </p:sp>
      <p:sp>
        <p:nvSpPr>
          <p:cNvPr id="7" name="Text 3"/>
          <p:cNvSpPr/>
          <p:nvPr/>
        </p:nvSpPr>
        <p:spPr>
          <a:xfrm>
            <a:off x="793790" y="4939665"/>
            <a:ext cx="7556421"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Customers with longer tenure (11-12 months) maintain higher average balances, peaking at over 1600, suggesting increased financial engagement over time.</a:t>
            </a:r>
            <a:endParaRPr lang="en-US" sz="1750" dirty="0"/>
          </a:p>
        </p:txBody>
      </p:sp>
      <p:sp>
        <p:nvSpPr>
          <p:cNvPr id="8" name="Text 4"/>
          <p:cNvSpPr/>
          <p:nvPr/>
        </p:nvSpPr>
        <p:spPr>
          <a:xfrm>
            <a:off x="793790" y="6283523"/>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607" y="2564725"/>
            <a:ext cx="4919186" cy="3100030"/>
          </a:xfrm>
          <a:prstGeom prst="rect">
            <a:avLst/>
          </a:prstGeom>
        </p:spPr>
      </p:pic>
      <p:sp>
        <p:nvSpPr>
          <p:cNvPr id="4" name="Text 0"/>
          <p:cNvSpPr/>
          <p:nvPr/>
        </p:nvSpPr>
        <p:spPr>
          <a:xfrm>
            <a:off x="793790" y="896898"/>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1"/>
          <p:cNvSpPr/>
          <p:nvPr/>
        </p:nvSpPr>
        <p:spPr>
          <a:xfrm>
            <a:off x="793790" y="1486614"/>
            <a:ext cx="7556421" cy="2835116"/>
          </a:xfrm>
          <a:prstGeom prst="rect">
            <a:avLst/>
          </a:prstGeom>
          <a:noFill/>
          <a:ln/>
        </p:spPr>
        <p:txBody>
          <a:bodyPr wrap="square" lIns="0" tIns="0" rIns="0" bIns="0" rtlCol="0" anchor="t"/>
          <a:lstStyle/>
          <a:p>
            <a:pPr indent="0" marL="0">
              <a:lnSpc>
                <a:spcPts val="5550"/>
              </a:lnSpc>
              <a:buNone/>
            </a:pPr>
            <a:r>
              <a:rPr lang="en-US" sz="4450" b="1" dirty="0">
                <a:solidFill>
                  <a:srgbClr val="204C8E"/>
                </a:solidFill>
                <a:latin typeface="Unbounded Bold" pitchFamily="34" charset="0"/>
                <a:ea typeface="Unbounded Bold" pitchFamily="34" charset="-122"/>
                <a:cs typeface="Unbounded Bold" pitchFamily="34" charset="-120"/>
              </a:rPr>
              <a:t>Relationship Between Purchases and Balance by Tenure .</a:t>
            </a:r>
            <a:endParaRPr lang="en-US" sz="4450" dirty="0"/>
          </a:p>
        </p:txBody>
      </p:sp>
      <p:sp>
        <p:nvSpPr>
          <p:cNvPr id="6" name="Text 2"/>
          <p:cNvSpPr/>
          <p:nvPr/>
        </p:nvSpPr>
        <p:spPr>
          <a:xfrm>
            <a:off x="793790" y="4661892"/>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The scatter plot shows the relationship between Purchases and Balance across different tenures. </a:t>
            </a:r>
            <a:endParaRPr lang="en-US" sz="1750" dirty="0"/>
          </a:p>
        </p:txBody>
      </p:sp>
      <p:sp>
        <p:nvSpPr>
          <p:cNvPr id="7" name="Text 3"/>
          <p:cNvSpPr/>
          <p:nvPr/>
        </p:nvSpPr>
        <p:spPr>
          <a:xfrm>
            <a:off x="793790" y="5466993"/>
            <a:ext cx="7556421"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Higher balances are generally associated with lower purchase amounts, and customers with longer tenures (especially 12 months) have a wider distribution of balances, indicating diverse spending behaviors.</a:t>
            </a:r>
            <a:endParaRPr lang="en-US" sz="1750" dirty="0"/>
          </a:p>
        </p:txBody>
      </p:sp>
      <p:sp>
        <p:nvSpPr>
          <p:cNvPr id="8" name="Text 4"/>
          <p:cNvSpPr/>
          <p:nvPr/>
        </p:nvSpPr>
        <p:spPr>
          <a:xfrm>
            <a:off x="793790" y="7173754"/>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2024-12-27T09:58:35Z</dcterms:created>
  <dcterms:modified xsi:type="dcterms:W3CDTF">2024-12-27T09:58:35Z</dcterms:modified>
</cp:coreProperties>
</file>